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32" r:id="rId2"/>
    <p:sldId id="2147471560" r:id="rId3"/>
    <p:sldId id="2147471562" r:id="rId4"/>
    <p:sldId id="2147471512" r:id="rId5"/>
    <p:sldId id="2147470591" r:id="rId6"/>
    <p:sldId id="2147470603" r:id="rId7"/>
    <p:sldId id="2147471624" r:id="rId8"/>
    <p:sldId id="2147471514" r:id="rId9"/>
    <p:sldId id="2147471614" r:id="rId10"/>
    <p:sldId id="2034" r:id="rId11"/>
    <p:sldId id="2036" r:id="rId12"/>
    <p:sldId id="2147471620" r:id="rId13"/>
    <p:sldId id="2147471615" r:id="rId14"/>
    <p:sldId id="2147470605" r:id="rId15"/>
    <p:sldId id="2147471517" r:id="rId16"/>
    <p:sldId id="2147471518" r:id="rId17"/>
    <p:sldId id="2147471519" r:id="rId18"/>
    <p:sldId id="21474716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CBDD95-56D2-4117-85D3-AA84D40F1327}" v="1" dt="2023-05-03T07:32:03.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92" d="100"/>
          <a:sy n="92" d="100"/>
        </p:scale>
        <p:origin x="1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DD9D-1715-4E10-B187-CD66068BCBA7}"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91D86-1BE0-4D9C-8869-ED1B3CE8ED2D}" type="slidenum">
              <a:rPr lang="en-IN" smtClean="0"/>
              <a:t>‹#›</a:t>
            </a:fld>
            <a:endParaRPr lang="en-IN"/>
          </a:p>
        </p:txBody>
      </p:sp>
    </p:spTree>
    <p:extLst>
      <p:ext uri="{BB962C8B-B14F-4D97-AF65-F5344CB8AC3E}">
        <p14:creationId xmlns:p14="http://schemas.microsoft.com/office/powerpoint/2010/main" val="4170357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2"/>
        <p:cNvGrpSpPr/>
        <p:nvPr/>
      </p:nvGrpSpPr>
      <p:grpSpPr>
        <a:xfrm>
          <a:off x="0" y="0"/>
          <a:ext cx="0" cy="0"/>
          <a:chOff x="0" y="0"/>
          <a:chExt cx="0" cy="0"/>
        </a:xfrm>
      </p:grpSpPr>
      <p:sp>
        <p:nvSpPr>
          <p:cNvPr id="4103" name="Google Shape;4103;gdcc5bea3a8_6_3: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4" name="Google Shape;4104;gdcc5bea3a8_6_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05" name="Google Shape;4105;gdcc5bea3a8_6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 more code or URL dependencies.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Think about apps talking to each other. Should they call each other using URLs with address and port numbers? No.</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Use Service Registry magic.</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gradFill>
                  <a:gsLst>
                    <a:gs pos="2917">
                      <a:schemeClr val="tx1"/>
                    </a:gs>
                    <a:gs pos="30000">
                      <a:schemeClr val="tx1"/>
                    </a:gs>
                  </a:gsLst>
                  <a:lin ang="5400000" scaled="0"/>
                </a:gradFill>
              </a:rPr>
              <a:t>A Spring Boot App can participate in service registration and discovery simply by adding the @EnableDiscoveryClient annotation.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Metropolis" panose="00000500000000000000" pitchFamily="50"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8355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Client-side load balancing.</a:t>
            </a:r>
          </a:p>
          <a:p>
            <a:endParaRPr lang="en-US"/>
          </a:p>
          <a:p>
            <a:r>
              <a:rPr lang="en-US"/>
              <a:t>Say you are looking for a dentist in the Yellow Pages; you will find many listings.</a:t>
            </a:r>
          </a:p>
          <a:p>
            <a:endParaRPr lang="en-US"/>
          </a:p>
          <a:p>
            <a:r>
              <a:rPr lang="en-US"/>
              <a:t>Similarly, if you have many service app instances, one app wants to call another. This is where the load balancer comes into play .. It will look up the service registry and pick one of the instances to call.</a:t>
            </a:r>
          </a:p>
          <a:p>
            <a:endParaRPr lang="en-US"/>
          </a:p>
          <a:p>
            <a:r>
              <a:rPr lang="en-US"/>
              <a:t>You can see how you no longer have to hardcode any URLs.</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386CE63F-9E7F-4C04-9D0D-FCA25A8E9E86}" type="datetime8">
              <a:rPr lang="en-US" smtClean="0"/>
              <a:t>5/3/2023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421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919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30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00">
                <a:effectLst/>
                <a:ea typeface="Calibri" panose="020F0502020204030204" pitchFamily="34" charset="0"/>
                <a:cs typeface="Times New Roman" panose="02020603050405020304" pitchFamily="18" charset="0"/>
              </a:rPr>
              <a:t>On this screen, we have two examples of the “backend” app.</a:t>
            </a:r>
          </a:p>
          <a:p>
            <a:endParaRPr lang="en-US" sz="800"/>
          </a:p>
          <a:p>
            <a:pPr marL="0" marR="0">
              <a:lnSpc>
                <a:spcPct val="107000"/>
              </a:lnSpc>
              <a:spcBef>
                <a:spcPts val="0"/>
              </a:spcBef>
              <a:spcAft>
                <a:spcPts val="800"/>
              </a:spcAft>
            </a:pPr>
            <a:r>
              <a:rPr lang="en-US" sz="800" kern="100">
                <a:effectLst/>
                <a:ea typeface="Calibri" panose="020F0502020204030204" pitchFamily="34" charset="0"/>
                <a:cs typeface="Times New Roman" panose="02020603050405020304" pitchFamily="18" charset="0"/>
              </a:rPr>
              <a:t>Every application has properties that connect it to its environment and supporting services, things like databases, logging and monitoring tools, messaging platforms, and many other things. Each requires a way to locate and access it, often in the form of URLs and credentials ... and if exposed, that critical information can be used to access key customer data. Even if this data wasn’t protected by law – and it is in nearly all parts of the globe, for a very good reason – protecting customer data from leakage should still be of the utmost importance to all of us.</a:t>
            </a:r>
          </a:p>
          <a:p>
            <a:pPr marL="0" marR="0">
              <a:lnSpc>
                <a:spcPct val="107000"/>
              </a:lnSpc>
              <a:spcBef>
                <a:spcPts val="0"/>
              </a:spcBef>
              <a:spcAft>
                <a:spcPts val="800"/>
              </a:spcAft>
            </a:pPr>
            <a:r>
              <a:rPr lang="en-US" sz="800" kern="100">
                <a:effectLst/>
                <a:ea typeface="Calibri" panose="020F0502020204030204" pitchFamily="34" charset="0"/>
                <a:cs typeface="Times New Roman" panose="02020603050405020304" pitchFamily="18" charset="0"/>
              </a:rPr>
              <a:t>Since applications need that information to operate, the first step app developers usually take is to embed it within the app itself. This is a huge security risk for many reasons, not the least of which is that it is nearly inevitable that it will eventually slip through and be committed to a code repository, making it prone to discovery.</a:t>
            </a:r>
          </a:p>
          <a:p>
            <a:pPr marL="0" marR="0">
              <a:lnSpc>
                <a:spcPct val="107000"/>
              </a:lnSpc>
              <a:spcBef>
                <a:spcPts val="0"/>
              </a:spcBef>
              <a:spcAft>
                <a:spcPts val="800"/>
              </a:spcAft>
            </a:pPr>
            <a:r>
              <a:rPr lang="en-US" sz="800" kern="100">
                <a:effectLst/>
                <a:ea typeface="Calibri" panose="020F0502020204030204" pitchFamily="34" charset="0"/>
                <a:cs typeface="Times New Roman" panose="02020603050405020304" pitchFamily="18" charset="0"/>
              </a:rPr>
              <a:t>To increase application scalability, app </a:t>
            </a:r>
            <a:r>
              <a:rPr lang="en-US" sz="800" kern="100" err="1">
                <a:effectLst/>
                <a:ea typeface="Calibri" panose="020F0502020204030204" pitchFamily="34" charset="0"/>
                <a:cs typeface="Times New Roman" panose="02020603050405020304" pitchFamily="18" charset="0"/>
              </a:rPr>
              <a:t>devs</a:t>
            </a:r>
            <a:r>
              <a:rPr lang="en-US" sz="800" kern="100">
                <a:effectLst/>
                <a:ea typeface="Calibri" panose="020F0502020204030204" pitchFamily="34" charset="0"/>
                <a:cs typeface="Times New Roman" panose="02020603050405020304" pitchFamily="18" charset="0"/>
              </a:rPr>
              <a:t> typically move on to externalizing key data values and credentials so that multiple instances of the same application can load the same values, dynamically refreshing when they are updated. This only shifts the risk from the code to the execution environment. In the left portion of the screen is an example of the customers service that uses environment variables for key credentials.</a:t>
            </a:r>
          </a:p>
          <a:p>
            <a:pPr marL="0" marR="0">
              <a:lnSpc>
                <a:spcPct val="107000"/>
              </a:lnSpc>
              <a:spcBef>
                <a:spcPts val="0"/>
              </a:spcBef>
              <a:spcAft>
                <a:spcPts val="800"/>
              </a:spcAft>
            </a:pPr>
            <a:r>
              <a:rPr lang="en-US" sz="800" kern="100">
                <a:effectLst/>
                <a:ea typeface="Calibri" panose="020F0502020204030204" pitchFamily="34" charset="0"/>
                <a:cs typeface="Times New Roman" panose="02020603050405020304" pitchFamily="18" charset="0"/>
              </a:rPr>
              <a:t>Azure Key Vault provides a better, safer, and much more secure way to manage secrets. With Azure Key Vault:</a:t>
            </a:r>
          </a:p>
          <a:p>
            <a:pPr marL="169863" marR="0" lvl="0" indent="-169863">
              <a:lnSpc>
                <a:spcPct val="107000"/>
              </a:lnSpc>
              <a:spcBef>
                <a:spcPts val="0"/>
              </a:spcBef>
              <a:spcAft>
                <a:spcPts val="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You control storage and distribution of application secrets to reduce accidental leakage.</a:t>
            </a:r>
          </a:p>
          <a:p>
            <a:pPr marL="169863" marR="0" lvl="0" indent="-169863">
              <a:lnSpc>
                <a:spcPct val="107000"/>
              </a:lnSpc>
              <a:spcBef>
                <a:spcPts val="0"/>
              </a:spcBef>
              <a:spcAft>
                <a:spcPts val="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Applications can securely access credentials.</a:t>
            </a:r>
          </a:p>
          <a:p>
            <a:pPr marL="169863" marR="0" lvl="0" indent="-169863">
              <a:lnSpc>
                <a:spcPct val="107000"/>
              </a:lnSpc>
              <a:spcBef>
                <a:spcPts val="0"/>
              </a:spcBef>
              <a:spcAft>
                <a:spcPts val="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Key Vault uses Role-Based Access Control (RBAC) to lock down access to only those requiring access: admins of course, but also apps, using the principle of least privilege.</a:t>
            </a:r>
          </a:p>
          <a:p>
            <a:pPr marL="169863" marR="0" lvl="0" indent="-169863">
              <a:lnSpc>
                <a:spcPct val="107000"/>
              </a:lnSpc>
              <a:spcBef>
                <a:spcPts val="0"/>
              </a:spcBef>
              <a:spcAft>
                <a:spcPts val="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Authentication and Authorization use Azure Active Directory and Azure RBAC.</a:t>
            </a:r>
          </a:p>
          <a:p>
            <a:pPr marL="169863" marR="0" lvl="0" indent="-169863">
              <a:lnSpc>
                <a:spcPct val="107000"/>
              </a:lnSpc>
              <a:spcBef>
                <a:spcPts val="0"/>
              </a:spcBef>
              <a:spcAft>
                <a:spcPts val="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Azure Key Vaults may be software- or hardware-protected.</a:t>
            </a:r>
          </a:p>
          <a:p>
            <a:pPr marL="169863" marR="0" lvl="0" indent="-169863">
              <a:lnSpc>
                <a:spcPct val="107000"/>
              </a:lnSpc>
              <a:spcBef>
                <a:spcPts val="0"/>
              </a:spcBef>
              <a:spcAft>
                <a:spcPts val="800"/>
              </a:spcAft>
              <a:buFont typeface="Arial" panose="020B0604020202020204" pitchFamily="34" charset="0"/>
              <a:buChar char="•"/>
            </a:pPr>
            <a:r>
              <a:rPr lang="en-US" sz="800" kern="100">
                <a:effectLst/>
                <a:ea typeface="Calibri" panose="020F0502020204030204" pitchFamily="34" charset="0"/>
                <a:cs typeface="Times New Roman" panose="02020603050405020304" pitchFamily="18" charset="0"/>
              </a:rPr>
              <a:t>And of course, you can monitor the access and use of secrets in Key Vault, with a full audit trail.</a:t>
            </a:r>
          </a:p>
          <a:p>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14</a:t>
            </a:fld>
            <a:endParaRPr lang="en-US"/>
          </a:p>
        </p:txBody>
      </p:sp>
    </p:spTree>
    <p:extLst>
      <p:ext uri="{BB962C8B-B14F-4D97-AF65-F5344CB8AC3E}">
        <p14:creationId xmlns:p14="http://schemas.microsoft.com/office/powerpoint/2010/main" val="254291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15</a:t>
            </a:fld>
            <a:endParaRPr lang="en-US"/>
          </a:p>
        </p:txBody>
      </p:sp>
    </p:spTree>
    <p:extLst>
      <p:ext uri="{BB962C8B-B14F-4D97-AF65-F5344CB8AC3E}">
        <p14:creationId xmlns:p14="http://schemas.microsoft.com/office/powerpoint/2010/main" val="202706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16</a:t>
            </a:fld>
            <a:endParaRPr lang="en-US"/>
          </a:p>
        </p:txBody>
      </p:sp>
    </p:spTree>
    <p:extLst>
      <p:ext uri="{BB962C8B-B14F-4D97-AF65-F5344CB8AC3E}">
        <p14:creationId xmlns:p14="http://schemas.microsoft.com/office/powerpoint/2010/main" val="625381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17</a:t>
            </a:fld>
            <a:endParaRPr lang="en-US"/>
          </a:p>
        </p:txBody>
      </p:sp>
    </p:spTree>
    <p:extLst>
      <p:ext uri="{BB962C8B-B14F-4D97-AF65-F5344CB8AC3E}">
        <p14:creationId xmlns:p14="http://schemas.microsoft.com/office/powerpoint/2010/main" val="371901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dcc5c1fc30_1_64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50" name="Google Shape;4150;gdcc5c1fc30_1_641: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294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dcc5c1fc30_1_64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50" name="Google Shape;4150;gdcc5c1fc30_1_641: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82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4</a:t>
            </a:fld>
            <a:endParaRPr lang="en-US"/>
          </a:p>
        </p:txBody>
      </p:sp>
    </p:spTree>
    <p:extLst>
      <p:ext uri="{BB962C8B-B14F-4D97-AF65-F5344CB8AC3E}">
        <p14:creationId xmlns:p14="http://schemas.microsoft.com/office/powerpoint/2010/main" val="281806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Spring Apps applications typically externalize their configuration into a git repository and access the configurations using Spring Apps config server and associated client libraries. </a:t>
            </a:r>
          </a:p>
          <a:p>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5</a:t>
            </a:fld>
            <a:endParaRPr lang="en-US"/>
          </a:p>
        </p:txBody>
      </p:sp>
    </p:spTree>
    <p:extLst>
      <p:ext uri="{BB962C8B-B14F-4D97-AF65-F5344CB8AC3E}">
        <p14:creationId xmlns:p14="http://schemas.microsoft.com/office/powerpoint/2010/main" val="2598738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Application configuration service is a feature of Azure Spring Apps Enterprise that makes Spring Apps config server capabilities available in a polyglot way. </a:t>
            </a:r>
          </a:p>
          <a:p>
            <a:pPr marL="171450" indent="-171450">
              <a:buFont typeface="Arial" panose="020B0604020202020204" pitchFamily="34" charset="0"/>
              <a:buChar char="•"/>
            </a:pPr>
            <a:r>
              <a:rPr lang="en-US"/>
              <a:t>Application configuration service works by pulling configuration settings from a git repo and turning them into Kubernetes ConfigMaps that are then mounted as volume in the running container. </a:t>
            </a:r>
          </a:p>
          <a:p>
            <a:pPr marL="171450" indent="-171450">
              <a:buFont typeface="Arial" panose="020B0604020202020204" pitchFamily="34" charset="0"/>
              <a:buChar char="•"/>
            </a:pPr>
            <a:r>
              <a:rPr lang="en-US"/>
              <a:t>Spring Boot knows how to read the contents of the configuration settings automatically.</a:t>
            </a:r>
          </a:p>
          <a:p>
            <a:pPr marL="171450" indent="-171450">
              <a:buFont typeface="Arial" panose="020B0604020202020204" pitchFamily="34" charset="0"/>
              <a:buChar char="•"/>
            </a:pPr>
            <a:r>
              <a:rPr lang="en-US"/>
              <a:t>There are two benefits to the application configuration service:</a:t>
            </a:r>
          </a:p>
          <a:p>
            <a:pPr marL="685800" lvl="1" indent="-228600">
              <a:buFont typeface="+mj-lt"/>
              <a:buAutoNum type="arabicPeriod"/>
            </a:pPr>
            <a:r>
              <a:rPr lang="en-US"/>
              <a:t>First, you can remove the Spring Apps config server jars from the application’s </a:t>
            </a:r>
            <a:r>
              <a:rPr lang="en-US" err="1"/>
              <a:t>classpath</a:t>
            </a:r>
            <a:r>
              <a:rPr lang="en-US"/>
              <a:t>.</a:t>
            </a:r>
          </a:p>
          <a:p>
            <a:pPr marL="685800" lvl="1" indent="-228600">
              <a:buFont typeface="+mj-lt"/>
              <a:buAutoNum type="arabicPeriod"/>
            </a:pPr>
            <a:r>
              <a:rPr lang="en-US"/>
              <a:t>Second, if you have a non-Spring-based App that you are deploying, you can easily access its configuration without needing a custom library in the specific programming language.</a:t>
            </a:r>
          </a:p>
          <a:p>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6</a:t>
            </a:fld>
            <a:endParaRPr lang="en-US"/>
          </a:p>
        </p:txBody>
      </p:sp>
    </p:spTree>
    <p:extLst>
      <p:ext uri="{BB962C8B-B14F-4D97-AF65-F5344CB8AC3E}">
        <p14:creationId xmlns:p14="http://schemas.microsoft.com/office/powerpoint/2010/main" val="51070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79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390FC-5DB6-4223-94A6-B19A71498400}" type="slidenum">
              <a:rPr lang="en-US" smtClean="0"/>
              <a:t>8</a:t>
            </a:fld>
            <a:endParaRPr lang="en-US"/>
          </a:p>
        </p:txBody>
      </p:sp>
    </p:spTree>
    <p:extLst>
      <p:ext uri="{BB962C8B-B14F-4D97-AF65-F5344CB8AC3E}">
        <p14:creationId xmlns:p14="http://schemas.microsoft.com/office/powerpoint/2010/main" val="767417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390FC-5DB6-4223-94A6-B19A714984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331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9DF3-6644-0B77-6538-7E7BCC983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BC1FB9-EE81-90C3-7B2C-65F9488C5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F5AE16-CB2F-35BE-82D1-BB1E9B6E568C}"/>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657F8315-153A-1960-7237-50321A01B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F8A947-CCE7-3010-F835-64AB87774AAD}"/>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817909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F16D-C238-37C3-5F85-7E938E5B61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23FE91-C857-01B0-4A70-C97E29760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6AE20C-2FDA-4A81-2861-2599F0A9B689}"/>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3CE882BB-C7BF-4BBE-AB06-A6F72ECC72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82024-B130-F1B4-778A-6A7C80360739}"/>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05391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30E42-4585-7E24-37BF-58F4AF202E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F8E9A3-0899-B1DD-6EE2-1514B73A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74F55-2C37-D058-4F31-5C864AC2B1ED}"/>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080F8BB8-FFE0-ED8E-FC4A-DDE09CB6F5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357B4-FD2A-33EF-302B-D11EE2A9EF0A}"/>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07810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Subtitle -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1600200"/>
            <a:ext cx="12249888" cy="45720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1644626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029C654B-C6F3-CF18-BB50-E114D1A06FB2}"/>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6" name="Google Shape;163;p17">
            <a:extLst>
              <a:ext uri="{FF2B5EF4-FFF2-40B4-BE49-F238E27FC236}">
                <a16:creationId xmlns:a16="http://schemas.microsoft.com/office/drawing/2014/main" id="{261CBC9F-B2E3-1666-BAB6-299913593CDC}"/>
              </a:ext>
            </a:extLst>
          </p:cNvPr>
          <p:cNvGrpSpPr/>
          <p:nvPr/>
        </p:nvGrpSpPr>
        <p:grpSpPr>
          <a:xfrm>
            <a:off x="616212" y="6287351"/>
            <a:ext cx="1936489" cy="365124"/>
            <a:chOff x="342906" y="-1290685"/>
            <a:chExt cx="1856560" cy="350055"/>
          </a:xfrm>
        </p:grpSpPr>
        <p:sp>
          <p:nvSpPr>
            <p:cNvPr id="7" name="Google Shape;164;p17">
              <a:extLst>
                <a:ext uri="{FF2B5EF4-FFF2-40B4-BE49-F238E27FC236}">
                  <a16:creationId xmlns:a16="http://schemas.microsoft.com/office/drawing/2014/main" id="{5B04E024-9A2B-47A5-8E12-22CF221F6FB1}"/>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5;p17">
              <a:extLst>
                <a:ext uri="{FF2B5EF4-FFF2-40B4-BE49-F238E27FC236}">
                  <a16:creationId xmlns:a16="http://schemas.microsoft.com/office/drawing/2014/main" id="{5CECFADA-65BF-C12F-735C-86F93C75155E}"/>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3426D89-9DFB-C906-3E7E-4390452BFBCF}"/>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96F59532-E181-3EB1-1155-0F0CB55024FC}"/>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8CE9216E-F8B6-26C8-8142-D4B971D49A8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5A5822EC-13BF-1853-FE3A-BB09EE00B960}"/>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4EE00907-E8C6-BEAB-254F-3EB2719CD9A7}"/>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6E47369F-3492-A422-2B4B-8D9B7476A8F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7E3CD2CA-2EB3-FB71-9540-1DE59E5A5E42}"/>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A26163A0-FAA7-08D1-E2CF-3BCD09270A9F}"/>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4B79CE37-851C-7E03-5C72-38CF9CB2768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F9BB37BC-3442-3DB8-1AA3-972771F52CED}"/>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2FBFF3BA-B4EC-9351-33FB-7D5EB0F4CC5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22D67658-3D52-2CE2-053C-0E870E3B735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609601" y="885686"/>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609600" y="1600202"/>
            <a:ext cx="5029082" cy="914398"/>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3022" y="2484179"/>
            <a:ext cx="3658546"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609600" y="2621023"/>
            <a:ext cx="5029200"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8541" y="1600202"/>
            <a:ext cx="5023860" cy="914398"/>
          </a:xfrm>
          <a:noFill/>
        </p:spPr>
        <p:txBody>
          <a:bodyPr vert="horz" lIns="0" tIns="91440" rIns="457200" bIns="91440" rtlCol="0" anchor="b">
            <a:noAutofit/>
          </a:bodyPr>
          <a:lstStyle>
            <a:lvl1pPr>
              <a:defRPr lang="en-US" sz="1999">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5184669" y="2484179"/>
            <a:ext cx="641137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7958" y="2621280"/>
            <a:ext cx="5024443"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220EAEFC-A1EB-EA41-079F-D0440FF9F5D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CE090E7-9389-3483-9349-61E6F82624EA}"/>
              </a:ext>
            </a:extLst>
          </p:cNvPr>
          <p:cNvSpPr>
            <a:spLocks noGrp="1"/>
          </p:cNvSpPr>
          <p:nvPr>
            <p:ph type="ftr" sz="quarter" idx="19"/>
          </p:nvPr>
        </p:nvSpPr>
        <p:spPr/>
        <p:txBody>
          <a:bodyPr/>
          <a:lstStyle/>
          <a:p>
            <a:r>
              <a:rPr lang="en-US"/>
              <a:t>©2022 VMware, Inc. and Microsoft Corporation. All rights reserved.</a:t>
            </a:r>
          </a:p>
        </p:txBody>
      </p:sp>
      <p:sp>
        <p:nvSpPr>
          <p:cNvPr id="3" name="Slide Number Placeholder 2">
            <a:extLst>
              <a:ext uri="{FF2B5EF4-FFF2-40B4-BE49-F238E27FC236}">
                <a16:creationId xmlns:a16="http://schemas.microsoft.com/office/drawing/2014/main" id="{C1550DD5-ACA6-5122-6DD7-2AF0B7D56E14}"/>
              </a:ext>
            </a:extLst>
          </p:cNvPr>
          <p:cNvSpPr>
            <a:spLocks noGrp="1"/>
          </p:cNvSpPr>
          <p:nvPr>
            <p:ph type="sldNum" idx="20"/>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15635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Comparison">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029C654B-C6F3-CF18-BB50-E114D1A06FB2}"/>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6" name="Google Shape;163;p17">
            <a:extLst>
              <a:ext uri="{FF2B5EF4-FFF2-40B4-BE49-F238E27FC236}">
                <a16:creationId xmlns:a16="http://schemas.microsoft.com/office/drawing/2014/main" id="{261CBC9F-B2E3-1666-BAB6-299913593CDC}"/>
              </a:ext>
            </a:extLst>
          </p:cNvPr>
          <p:cNvGrpSpPr/>
          <p:nvPr/>
        </p:nvGrpSpPr>
        <p:grpSpPr>
          <a:xfrm>
            <a:off x="616212" y="6287351"/>
            <a:ext cx="1936489" cy="365124"/>
            <a:chOff x="342906" y="-1290685"/>
            <a:chExt cx="1856560" cy="350055"/>
          </a:xfrm>
        </p:grpSpPr>
        <p:sp>
          <p:nvSpPr>
            <p:cNvPr id="7" name="Google Shape;164;p17">
              <a:extLst>
                <a:ext uri="{FF2B5EF4-FFF2-40B4-BE49-F238E27FC236}">
                  <a16:creationId xmlns:a16="http://schemas.microsoft.com/office/drawing/2014/main" id="{5B04E024-9A2B-47A5-8E12-22CF221F6FB1}"/>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5;p17">
              <a:extLst>
                <a:ext uri="{FF2B5EF4-FFF2-40B4-BE49-F238E27FC236}">
                  <a16:creationId xmlns:a16="http://schemas.microsoft.com/office/drawing/2014/main" id="{5CECFADA-65BF-C12F-735C-86F93C75155E}"/>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3426D89-9DFB-C906-3E7E-4390452BFBCF}"/>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96F59532-E181-3EB1-1155-0F0CB55024FC}"/>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8CE9216E-F8B6-26C8-8142-D4B971D49A8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5A5822EC-13BF-1853-FE3A-BB09EE00B960}"/>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4EE00907-E8C6-BEAB-254F-3EB2719CD9A7}"/>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6E47369F-3492-A422-2B4B-8D9B7476A8F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7E3CD2CA-2EB3-FB71-9540-1DE59E5A5E42}"/>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A26163A0-FAA7-08D1-E2CF-3BCD09270A9F}"/>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4B79CE37-851C-7E03-5C72-38CF9CB2768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F9BB37BC-3442-3DB8-1AA3-972771F52CED}"/>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2FBFF3BA-B4EC-9351-33FB-7D5EB0F4CC5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22D67658-3D52-2CE2-053C-0E870E3B735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609601" y="885686"/>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609600" y="1600202"/>
            <a:ext cx="5029082" cy="914398"/>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609600" y="2621023"/>
            <a:ext cx="5029200"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8541" y="1600202"/>
            <a:ext cx="5023860" cy="914398"/>
          </a:xfrm>
          <a:noFill/>
        </p:spPr>
        <p:txBody>
          <a:bodyPr vert="horz" lIns="0" tIns="91440" rIns="457200" bIns="91440" rtlCol="0" anchor="b">
            <a:noAutofit/>
          </a:bodyPr>
          <a:lstStyle>
            <a:lvl1pPr>
              <a:defRPr lang="en-US" sz="1999">
                <a:solidFill>
                  <a:schemeClr val="accent2"/>
                </a:solidFill>
              </a:defRPr>
            </a:lvl1pPr>
          </a:lstStyle>
          <a:p>
            <a:pPr lvl="0"/>
            <a:r>
              <a:rPr lang="en-US"/>
              <a:t>Click to add header </a:t>
            </a: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7958" y="2621280"/>
            <a:ext cx="5024443"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220EAEFC-A1EB-EA41-079F-D0440FF9F5D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CE090E7-9389-3483-9349-61E6F82624EA}"/>
              </a:ext>
            </a:extLst>
          </p:cNvPr>
          <p:cNvSpPr>
            <a:spLocks noGrp="1"/>
          </p:cNvSpPr>
          <p:nvPr>
            <p:ph type="ftr" sz="quarter" idx="19"/>
          </p:nvPr>
        </p:nvSpPr>
        <p:spPr/>
        <p:txBody>
          <a:bodyPr/>
          <a:lstStyle/>
          <a:p>
            <a:r>
              <a:rPr lang="en-US"/>
              <a:t>©2022 VMware, Inc. and Microsoft Corporation. All rights reserved.</a:t>
            </a:r>
          </a:p>
        </p:txBody>
      </p:sp>
      <p:sp>
        <p:nvSpPr>
          <p:cNvPr id="3" name="Slide Number Placeholder 2">
            <a:extLst>
              <a:ext uri="{FF2B5EF4-FFF2-40B4-BE49-F238E27FC236}">
                <a16:creationId xmlns:a16="http://schemas.microsoft.com/office/drawing/2014/main" id="{C1550DD5-ACA6-5122-6DD7-2AF0B7D56E14}"/>
              </a:ext>
            </a:extLst>
          </p:cNvPr>
          <p:cNvSpPr>
            <a:spLocks noGrp="1"/>
          </p:cNvSpPr>
          <p:nvPr>
            <p:ph type="sldNum" idx="20"/>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72590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pic>
        <p:nvPicPr>
          <p:cNvPr id="28" name="Picture 27">
            <a:extLst>
              <a:ext uri="{FF2B5EF4-FFF2-40B4-BE49-F238E27FC236}">
                <a16:creationId xmlns:a16="http://schemas.microsoft.com/office/drawing/2014/main" id="{1CF82CEE-5FFE-CE0A-BAAA-3C0B8A55A8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8" r="13610" b="108"/>
          <a:stretch/>
        </p:blipFill>
        <p:spPr>
          <a:xfrm>
            <a:off x="3366390" y="-1"/>
            <a:ext cx="8827177" cy="6766729"/>
          </a:xfrm>
          <a:custGeom>
            <a:avLst/>
            <a:gdLst>
              <a:gd name="connsiteX0" fmla="*/ 6794292 w 8824878"/>
              <a:gd name="connsiteY0" fmla="*/ 0 h 6774024"/>
              <a:gd name="connsiteX1" fmla="*/ 8824878 w 8824878"/>
              <a:gd name="connsiteY1" fmla="*/ 0 h 6774024"/>
              <a:gd name="connsiteX2" fmla="*/ 8824878 w 8824878"/>
              <a:gd name="connsiteY2" fmla="*/ 6774024 h 6774024"/>
              <a:gd name="connsiteX3" fmla="*/ 0 w 8824878"/>
              <a:gd name="connsiteY3" fmla="*/ 6774024 h 6774024"/>
            </a:gdLst>
            <a:ahLst/>
            <a:cxnLst>
              <a:cxn ang="0">
                <a:pos x="connsiteX0" y="connsiteY0"/>
              </a:cxn>
              <a:cxn ang="0">
                <a:pos x="connsiteX1" y="connsiteY1"/>
              </a:cxn>
              <a:cxn ang="0">
                <a:pos x="connsiteX2" y="connsiteY2"/>
              </a:cxn>
              <a:cxn ang="0">
                <a:pos x="connsiteX3" y="connsiteY3"/>
              </a:cxn>
            </a:cxnLst>
            <a:rect l="l" t="t" r="r" b="b"/>
            <a:pathLst>
              <a:path w="8824878" h="6774024">
                <a:moveTo>
                  <a:pt x="6794292" y="0"/>
                </a:moveTo>
                <a:lnTo>
                  <a:pt x="8824878" y="0"/>
                </a:lnTo>
                <a:lnTo>
                  <a:pt x="8824878" y="6774024"/>
                </a:lnTo>
                <a:lnTo>
                  <a:pt x="0" y="6774024"/>
                </a:lnTo>
                <a:close/>
              </a:path>
            </a:pathLst>
          </a:custGeom>
        </p:spPr>
      </p:pic>
      <p:sp>
        <p:nvSpPr>
          <p:cNvPr id="6" name="Freeform: Shape 5">
            <a:extLst>
              <a:ext uri="{FF2B5EF4-FFF2-40B4-BE49-F238E27FC236}">
                <a16:creationId xmlns:a16="http://schemas.microsoft.com/office/drawing/2014/main" id="{6A8CBBD1-73FD-B5B1-335C-BCF290CF4DDB}"/>
              </a:ext>
              <a:ext uri="{C183D7F6-B498-43B3-948B-1728B52AA6E4}">
                <adec:decorative xmlns:adec="http://schemas.microsoft.com/office/drawing/2017/decorative" val="1"/>
              </a:ext>
            </a:extLst>
          </p:cNvPr>
          <p:cNvSpPr/>
          <p:nvPr userDrawn="1"/>
        </p:nvSpPr>
        <p:spPr>
          <a:xfrm rot="2700000">
            <a:off x="4480200" y="-2813884"/>
            <a:ext cx="4382185" cy="13072966"/>
          </a:xfrm>
          <a:custGeom>
            <a:avLst/>
            <a:gdLst>
              <a:gd name="connsiteX0" fmla="*/ 3460165 w 4382185"/>
              <a:gd name="connsiteY0" fmla="*/ 0 h 13072966"/>
              <a:gd name="connsiteX1" fmla="*/ 4382185 w 4382185"/>
              <a:gd name="connsiteY1" fmla="*/ 922259 h 13072966"/>
              <a:gd name="connsiteX2" fmla="*/ 4382185 w 4382185"/>
              <a:gd name="connsiteY2" fmla="*/ 8689635 h 13072966"/>
              <a:gd name="connsiteX3" fmla="*/ 0 w 4382185"/>
              <a:gd name="connsiteY3" fmla="*/ 13072966 h 13072966"/>
              <a:gd name="connsiteX4" fmla="*/ 3 w 4382185"/>
              <a:gd name="connsiteY4" fmla="*/ 3461062 h 1307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2185" h="13072966">
                <a:moveTo>
                  <a:pt x="3460165" y="0"/>
                </a:moveTo>
                <a:lnTo>
                  <a:pt x="4382185" y="922259"/>
                </a:lnTo>
                <a:lnTo>
                  <a:pt x="4382185" y="8689635"/>
                </a:lnTo>
                <a:lnTo>
                  <a:pt x="0" y="13072966"/>
                </a:lnTo>
                <a:lnTo>
                  <a:pt x="3" y="3461062"/>
                </a:lnTo>
                <a:close/>
              </a:path>
            </a:pathLst>
          </a:custGeom>
          <a:gradFill>
            <a:gsLst>
              <a:gs pos="59000">
                <a:srgbClr val="FFFFFF">
                  <a:alpha val="86000"/>
                </a:srgbClr>
              </a:gs>
              <a:gs pos="0">
                <a:schemeClr val="bg1">
                  <a:alpha val="42000"/>
                </a:schemeClr>
              </a:gs>
              <a:gs pos="8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0" name="Freeform: Shape 29">
            <a:extLst>
              <a:ext uri="{FF2B5EF4-FFF2-40B4-BE49-F238E27FC236}">
                <a16:creationId xmlns:a16="http://schemas.microsoft.com/office/drawing/2014/main" id="{1F6E22AB-F3B4-5E80-F6E2-0B5F60ED2189}"/>
              </a:ext>
            </a:extLst>
          </p:cNvPr>
          <p:cNvSpPr/>
          <p:nvPr userDrawn="1"/>
        </p:nvSpPr>
        <p:spPr>
          <a:xfrm>
            <a:off x="1605872" y="0"/>
            <a:ext cx="10590803" cy="5724344"/>
          </a:xfrm>
          <a:custGeom>
            <a:avLst/>
            <a:gdLst>
              <a:gd name="connsiteX0" fmla="*/ 0 w 10588045"/>
              <a:gd name="connsiteY0" fmla="*/ 0 h 5724344"/>
              <a:gd name="connsiteX1" fmla="*/ 10588045 w 10588045"/>
              <a:gd name="connsiteY1" fmla="*/ 0 h 5724344"/>
              <a:gd name="connsiteX2" fmla="*/ 10588045 w 10588045"/>
              <a:gd name="connsiteY2" fmla="*/ 1459438 h 5724344"/>
              <a:gd name="connsiteX3" fmla="*/ 6310378 w 10588045"/>
              <a:gd name="connsiteY3" fmla="*/ 5724344 h 5724344"/>
              <a:gd name="connsiteX4" fmla="*/ 6052092 w 10588045"/>
              <a:gd name="connsiteY4" fmla="*/ 5724344 h 5724344"/>
              <a:gd name="connsiteX5" fmla="*/ 3718608 w 10588045"/>
              <a:gd name="connsiteY5" fmla="*/ 5724344 h 5724344"/>
              <a:gd name="connsiteX6" fmla="*/ 0 w 10588045"/>
              <a:gd name="connsiteY6" fmla="*/ 5724344 h 572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8045" h="5724344">
                <a:moveTo>
                  <a:pt x="0" y="0"/>
                </a:moveTo>
                <a:lnTo>
                  <a:pt x="10588045" y="0"/>
                </a:lnTo>
                <a:lnTo>
                  <a:pt x="10588045" y="1459438"/>
                </a:lnTo>
                <a:lnTo>
                  <a:pt x="6310378" y="5724344"/>
                </a:lnTo>
                <a:lnTo>
                  <a:pt x="6052092" y="5724344"/>
                </a:lnTo>
                <a:lnTo>
                  <a:pt x="3718608" y="5724344"/>
                </a:lnTo>
                <a:lnTo>
                  <a:pt x="0" y="5724344"/>
                </a:lnTo>
                <a:close/>
              </a:path>
            </a:pathLst>
          </a:custGeom>
          <a:gradFill flip="none" rotWithShape="1">
            <a:gsLst>
              <a:gs pos="0">
                <a:schemeClr val="accent5">
                  <a:lumMod val="75000"/>
                </a:schemeClr>
              </a:gs>
              <a:gs pos="27000">
                <a:schemeClr val="accent2">
                  <a:alpha val="56000"/>
                </a:schemeClr>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4" name="Freeform: Shape 33">
            <a:extLst>
              <a:ext uri="{FF2B5EF4-FFF2-40B4-BE49-F238E27FC236}">
                <a16:creationId xmlns:a16="http://schemas.microsoft.com/office/drawing/2014/main" id="{4C1E915C-EB45-AA0F-1A90-260B5E6D1AEE}"/>
              </a:ext>
            </a:extLst>
          </p:cNvPr>
          <p:cNvSpPr/>
          <p:nvPr userDrawn="1"/>
        </p:nvSpPr>
        <p:spPr>
          <a:xfrm>
            <a:off x="201121" y="-2894"/>
            <a:ext cx="11993999" cy="5220770"/>
          </a:xfrm>
          <a:custGeom>
            <a:avLst/>
            <a:gdLst>
              <a:gd name="connsiteX0" fmla="*/ 0 w 11990876"/>
              <a:gd name="connsiteY0" fmla="*/ 0 h 5220770"/>
              <a:gd name="connsiteX1" fmla="*/ 11990876 w 11990876"/>
              <a:gd name="connsiteY1" fmla="*/ 0 h 5220770"/>
              <a:gd name="connsiteX2" fmla="*/ 11990876 w 11990876"/>
              <a:gd name="connsiteY2" fmla="*/ 932956 h 5220770"/>
              <a:gd name="connsiteX3" fmla="*/ 7690232 w 11990876"/>
              <a:gd name="connsiteY3" fmla="*/ 5220770 h 5220770"/>
              <a:gd name="connsiteX4" fmla="*/ 7466074 w 11990876"/>
              <a:gd name="connsiteY4" fmla="*/ 5220770 h 5220770"/>
              <a:gd name="connsiteX5" fmla="*/ 7393173 w 11990876"/>
              <a:gd name="connsiteY5" fmla="*/ 5220770 h 5220770"/>
              <a:gd name="connsiteX6" fmla="*/ 5440919 w 11990876"/>
              <a:gd name="connsiteY6" fmla="*/ 5220770 h 5220770"/>
              <a:gd name="connsiteX7" fmla="*/ 2213663 w 11990876"/>
              <a:gd name="connsiteY7" fmla="*/ 5220770 h 5220770"/>
              <a:gd name="connsiteX8" fmla="*/ 0 w 11990876"/>
              <a:gd name="connsiteY8" fmla="*/ 5220770 h 52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0876" h="5220770">
                <a:moveTo>
                  <a:pt x="0" y="0"/>
                </a:moveTo>
                <a:lnTo>
                  <a:pt x="11990876" y="0"/>
                </a:lnTo>
                <a:lnTo>
                  <a:pt x="11990876" y="932956"/>
                </a:lnTo>
                <a:lnTo>
                  <a:pt x="7690232" y="5220770"/>
                </a:lnTo>
                <a:lnTo>
                  <a:pt x="7466074" y="5220770"/>
                </a:lnTo>
                <a:lnTo>
                  <a:pt x="7393173" y="5220770"/>
                </a:lnTo>
                <a:lnTo>
                  <a:pt x="5440919" y="5220770"/>
                </a:lnTo>
                <a:lnTo>
                  <a:pt x="2213663" y="5220770"/>
                </a:lnTo>
                <a:lnTo>
                  <a:pt x="0" y="52207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lvl1pPr>
              <a:defRPr>
                <a:solidFill>
                  <a:schemeClr val="bg1"/>
                </a:solidFill>
              </a:defRPr>
            </a:lvl1pPr>
          </a:lstStyle>
          <a:p>
            <a:fld id="{3BD295A3-96FB-4E80-91AF-4225D266C57B}" type="slidenum">
              <a:rPr lang="en-US" smtClean="0"/>
              <a:pPr/>
              <a:t>‹#›</a:t>
            </a:fld>
            <a:endParaRPr lang="en-US"/>
          </a:p>
        </p:txBody>
      </p:sp>
    </p:spTree>
    <p:extLst>
      <p:ext uri="{BB962C8B-B14F-4D97-AF65-F5344CB8AC3E}">
        <p14:creationId xmlns:p14="http://schemas.microsoft.com/office/powerpoint/2010/main" val="2394136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No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DA1-FF16-25EC-24E8-AF91D7A229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0F3F20-E52B-8B5E-3312-0DD885BBE9A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1CEC329-1D13-0318-CCE4-076857BD7E66}"/>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23029961-9B50-BB7C-3A32-737C11DEEED6}"/>
              </a:ext>
            </a:extLst>
          </p:cNvPr>
          <p:cNvGrpSpPr/>
          <p:nvPr userDrawn="1"/>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17E5496D-FBBA-DA89-5FCA-F220E7ACA239}"/>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DBC0732F-06DD-5AFE-A4AF-30D42328E461}"/>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28508821-8CA1-3A68-6933-63A18B64B267}"/>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EE4712D0-FD54-AB71-B248-D812F6DFD12B}"/>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4472ABF6-65ED-5DC9-2412-FF4BBC5CE37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F02346A-ECAE-0CE7-6E44-DA425CDF773C}"/>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26226944-FB60-1C7D-AB0D-841C435F1521}"/>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F3E3B8F1-884F-5E06-081D-ADC2C38EC8A5}"/>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51F8BEDB-169E-9985-8539-42A13D6F6AC6}"/>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44C5C016-9824-A884-D8F2-E796D4DEDBC6}"/>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E0DC224F-2070-A0E8-5B88-DDE5FE722EB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6E4A7751-D79B-F59C-580E-F2ADC3871FE6}"/>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FE1387E2-DB1A-3E0F-B263-98F5C675CA4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0768CDA8-FE50-ED98-4EF0-AB0D43FD5D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3551844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mp; Sub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626E5BDE-BFB7-38FF-6DC7-0D92C6409AE5}"/>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
        <p:nvSpPr>
          <p:cNvPr id="23" name="Text Placeholder 22">
            <a:extLst>
              <a:ext uri="{FF2B5EF4-FFF2-40B4-BE49-F238E27FC236}">
                <a16:creationId xmlns:a16="http://schemas.microsoft.com/office/drawing/2014/main" id="{C207A2CE-38C1-96FA-758B-318D48762FB9}"/>
              </a:ext>
            </a:extLst>
          </p:cNvPr>
          <p:cNvSpPr>
            <a:spLocks noGrp="1"/>
          </p:cNvSpPr>
          <p:nvPr>
            <p:ph type="body" sz="quarter" idx="13"/>
          </p:nvPr>
        </p:nvSpPr>
        <p:spPr>
          <a:xfrm>
            <a:off x="609600" y="1593850"/>
            <a:ext cx="5486400" cy="457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178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ooter Only - No Backgroun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473341-CA52-5F6E-4757-CF229D71001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1DDD9CE9-9DED-750F-17AB-6FCE1B4C0A72}"/>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F235F25C-489C-2F66-4786-D0DEB9800BC6}"/>
              </a:ext>
            </a:extLst>
          </p:cNvPr>
          <p:cNvGrpSpPr/>
          <p:nvPr/>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8C7825B8-889B-74D7-9B87-2E986B297897}"/>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A5B81C35-2A6C-F226-BCA5-3D490BB04F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E4C4CF72-E8BE-0BA7-9B03-CA4465C9F37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9967695A-0318-289F-3AB0-6A49C47E35AF}"/>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0CD8404D-11A4-4B91-F99C-CE3A4E15FC0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71DAFDC-AE1E-30B2-DA56-CA7151FCEEC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BC3838BF-4B49-A3E0-1A8B-1BEC71DE96DC}"/>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D243EA55-DFB1-BBDF-C27A-7DA99624432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9CDA187A-6539-17F7-8DF3-D4D055F1F0D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92F6EAAE-8165-CAD6-5E98-994B16DC84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C19D8526-6E74-747E-49F6-66D3C890250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450CE3FD-CA4B-16E7-E5CB-BFC8314EDF3A}"/>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42E3636F-BD8D-075B-9D6E-94A189FD4A6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4F9EABA8-0D44-FB84-DEC6-9688F56F268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3519834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7" name="Google Shape;163;p17">
            <a:extLst>
              <a:ext uri="{FF2B5EF4-FFF2-40B4-BE49-F238E27FC236}">
                <a16:creationId xmlns:a16="http://schemas.microsoft.com/office/drawing/2014/main" id="{4F36191C-C076-9611-AE55-9EF405FC9101}"/>
              </a:ext>
            </a:extLst>
          </p:cNvPr>
          <p:cNvGrpSpPr/>
          <p:nvPr/>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159737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85DA-DC38-7BA7-77C6-24EA9C440F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B4EF46-B4A1-D0E1-DA02-260A3B8D83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55D27-3216-5D50-726F-AD404A54883A}"/>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2C6D536F-95C7-B426-590E-DDBED24256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22D425-BA40-D777-6B35-13DF726E6667}"/>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2602425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wo-Content Balanced">
    <p:spTree>
      <p:nvGrpSpPr>
        <p:cNvPr id="1" name=""/>
        <p:cNvGrpSpPr/>
        <p:nvPr/>
      </p:nvGrpSpPr>
      <p:grpSpPr>
        <a:xfrm>
          <a:off x="0" y="0"/>
          <a:ext cx="0" cy="0"/>
          <a:chOff x="0" y="0"/>
          <a:chExt cx="0" cy="0"/>
        </a:xfrm>
      </p:grpSpPr>
      <p:sp>
        <p:nvSpPr>
          <p:cNvPr id="13" name="Google Shape;388;p24">
            <a:extLst>
              <a:ext uri="{FF2B5EF4-FFF2-40B4-BE49-F238E27FC236}">
                <a16:creationId xmlns:a16="http://schemas.microsoft.com/office/drawing/2014/main" id="{9D44D726-F033-C1C8-2463-2E93B605CE4D}"/>
              </a:ext>
            </a:extLst>
          </p:cNvPr>
          <p:cNvSpPr/>
          <p:nvPr/>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14" name="Google Shape;163;p17">
            <a:extLst>
              <a:ext uri="{FF2B5EF4-FFF2-40B4-BE49-F238E27FC236}">
                <a16:creationId xmlns:a16="http://schemas.microsoft.com/office/drawing/2014/main" id="{F94435B3-ED74-2AD1-5BE7-692C3F29555D}"/>
              </a:ext>
            </a:extLst>
          </p:cNvPr>
          <p:cNvGrpSpPr/>
          <p:nvPr/>
        </p:nvGrpSpPr>
        <p:grpSpPr>
          <a:xfrm>
            <a:off x="616212" y="6287351"/>
            <a:ext cx="1936489" cy="365124"/>
            <a:chOff x="342906" y="-1290685"/>
            <a:chExt cx="1856560" cy="350055"/>
          </a:xfrm>
        </p:grpSpPr>
        <p:sp>
          <p:nvSpPr>
            <p:cNvPr id="15" name="Google Shape;164;p17">
              <a:extLst>
                <a:ext uri="{FF2B5EF4-FFF2-40B4-BE49-F238E27FC236}">
                  <a16:creationId xmlns:a16="http://schemas.microsoft.com/office/drawing/2014/main" id="{6D9DB341-D397-D9B4-A623-D2272A7B42FD}"/>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65;p17">
              <a:extLst>
                <a:ext uri="{FF2B5EF4-FFF2-40B4-BE49-F238E27FC236}">
                  <a16:creationId xmlns:a16="http://schemas.microsoft.com/office/drawing/2014/main" id="{D24F737F-93AF-185B-6C58-1DC3794C7133}"/>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6;p17">
              <a:extLst>
                <a:ext uri="{FF2B5EF4-FFF2-40B4-BE49-F238E27FC236}">
                  <a16:creationId xmlns:a16="http://schemas.microsoft.com/office/drawing/2014/main" id="{CF205EE7-4D3B-7445-295E-D0858020F66C}"/>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7;p17">
              <a:extLst>
                <a:ext uri="{FF2B5EF4-FFF2-40B4-BE49-F238E27FC236}">
                  <a16:creationId xmlns:a16="http://schemas.microsoft.com/office/drawing/2014/main" id="{4489B229-183B-E043-4547-565C306444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68;p17">
              <a:extLst>
                <a:ext uri="{FF2B5EF4-FFF2-40B4-BE49-F238E27FC236}">
                  <a16:creationId xmlns:a16="http://schemas.microsoft.com/office/drawing/2014/main" id="{C1559A07-5D60-8941-D0CD-EC4C30631899}"/>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69;p17">
              <a:extLst>
                <a:ext uri="{FF2B5EF4-FFF2-40B4-BE49-F238E27FC236}">
                  <a16:creationId xmlns:a16="http://schemas.microsoft.com/office/drawing/2014/main" id="{6B86970F-3266-3816-224C-288BC7951E7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0;p17">
              <a:extLst>
                <a:ext uri="{FF2B5EF4-FFF2-40B4-BE49-F238E27FC236}">
                  <a16:creationId xmlns:a16="http://schemas.microsoft.com/office/drawing/2014/main" id="{ECDB34BB-586E-B3C0-4B64-0AD4E98EFEB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1;p17">
              <a:extLst>
                <a:ext uri="{FF2B5EF4-FFF2-40B4-BE49-F238E27FC236}">
                  <a16:creationId xmlns:a16="http://schemas.microsoft.com/office/drawing/2014/main" id="{48CA9C7D-0F87-D48C-654C-921D70F0A003}"/>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2;p17">
              <a:extLst>
                <a:ext uri="{FF2B5EF4-FFF2-40B4-BE49-F238E27FC236}">
                  <a16:creationId xmlns:a16="http://schemas.microsoft.com/office/drawing/2014/main" id="{58616422-78A8-149A-1EBC-F34D727D3A34}"/>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3;p17">
              <a:extLst>
                <a:ext uri="{FF2B5EF4-FFF2-40B4-BE49-F238E27FC236}">
                  <a16:creationId xmlns:a16="http://schemas.microsoft.com/office/drawing/2014/main" id="{F6D9393B-9714-9BD7-6E9D-B0EB3EC408F0}"/>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4;p17">
              <a:extLst>
                <a:ext uri="{FF2B5EF4-FFF2-40B4-BE49-F238E27FC236}">
                  <a16:creationId xmlns:a16="http://schemas.microsoft.com/office/drawing/2014/main" id="{1778C161-618A-384F-5996-C87960CD6AA8}"/>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6" name="Google Shape;175;p17">
              <a:extLst>
                <a:ext uri="{FF2B5EF4-FFF2-40B4-BE49-F238E27FC236}">
                  <a16:creationId xmlns:a16="http://schemas.microsoft.com/office/drawing/2014/main" id="{30AA054E-031F-FDE6-099E-4866369F628C}"/>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7" name="Google Shape;176;p17">
              <a:extLst>
                <a:ext uri="{FF2B5EF4-FFF2-40B4-BE49-F238E27FC236}">
                  <a16:creationId xmlns:a16="http://schemas.microsoft.com/office/drawing/2014/main" id="{3074A960-C5F3-C124-086C-047418A17E8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8" name="Gradient-colored box">
            <a:extLst>
              <a:ext uri="{FF2B5EF4-FFF2-40B4-BE49-F238E27FC236}">
                <a16:creationId xmlns:a16="http://schemas.microsoft.com/office/drawing/2014/main" id="{57BCF0F1-3E3B-E516-F814-841ADC7A586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613229" y="914400"/>
            <a:ext cx="10965543" cy="247743"/>
          </a:xfrm>
        </p:spPr>
        <p:txBody>
          <a:bodyPr/>
          <a:lstStyle>
            <a:lvl1pPr marL="0" indent="0" algn="l">
              <a:lnSpc>
                <a:spcPct val="100000"/>
              </a:lnSpc>
              <a:spcBef>
                <a:spcPts val="0"/>
              </a:spcBef>
              <a:buNone/>
              <a:defRPr sz="1999">
                <a:solidFill>
                  <a:schemeClr val="bg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Content Placeholder 4">
            <a:extLst>
              <a:ext uri="{FF2B5EF4-FFF2-40B4-BE49-F238E27FC236}">
                <a16:creationId xmlns:a16="http://schemas.microsoft.com/office/drawing/2014/main" id="{8B6D8DC0-8A53-4C3E-823A-47B5BC43F873}"/>
              </a:ext>
            </a:extLst>
          </p:cNvPr>
          <p:cNvSpPr>
            <a:spLocks noGrp="1"/>
          </p:cNvSpPr>
          <p:nvPr>
            <p:ph sz="quarter" idx="11"/>
          </p:nvPr>
        </p:nvSpPr>
        <p:spPr>
          <a:xfrm>
            <a:off x="609600" y="1600200"/>
            <a:ext cx="5257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F6F742B6-517C-38F4-0508-0F1AA4A0CCF4}"/>
              </a:ext>
            </a:extLst>
          </p:cNvPr>
          <p:cNvSpPr>
            <a:spLocks noGrp="1"/>
          </p:cNvSpPr>
          <p:nvPr>
            <p:ph sz="quarter" idx="12"/>
          </p:nvPr>
        </p:nvSpPr>
        <p:spPr>
          <a:xfrm>
            <a:off x="6324603" y="1600200"/>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876594EC-5313-4065-085E-9E85B6DEEDA4}"/>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711E3516-98E0-FC01-171C-25AA2EC5702C}"/>
              </a:ext>
            </a:extLst>
          </p:cNvPr>
          <p:cNvSpPr>
            <a:spLocks noGrp="1"/>
          </p:cNvSpPr>
          <p:nvPr>
            <p:ph type="ftr" sz="quarter" idx="13"/>
          </p:nvPr>
        </p:nvSpPr>
        <p:spPr/>
        <p:txBody>
          <a:bodyPr/>
          <a:lstStyle/>
          <a:p>
            <a:r>
              <a:rPr lang="en-US"/>
              <a:t>©2022 VMware, Inc. and Microsoft Corporation. All rights reserved.</a:t>
            </a:r>
          </a:p>
        </p:txBody>
      </p:sp>
      <p:sp>
        <p:nvSpPr>
          <p:cNvPr id="11" name="Slide Number Placeholder 10">
            <a:extLst>
              <a:ext uri="{FF2B5EF4-FFF2-40B4-BE49-F238E27FC236}">
                <a16:creationId xmlns:a16="http://schemas.microsoft.com/office/drawing/2014/main" id="{79C3E3C0-526C-487C-EDFB-9C8FFEC9C829}"/>
              </a:ext>
            </a:extLst>
          </p:cNvPr>
          <p:cNvSpPr>
            <a:spLocks noGrp="1"/>
          </p:cNvSpPr>
          <p:nvPr>
            <p:ph type="sldNum" idx="14"/>
          </p:nvPr>
        </p:nvSpPr>
        <p:spPr/>
        <p:txBody>
          <a:bodyPr/>
          <a:lstStyle/>
          <a:p>
            <a:fld id="{A97643B4-7E4B-4B54-B9D9-996C2BB08E98}" type="slidenum">
              <a:rPr lang="en-US" smtClean="0"/>
              <a:t>‹#›</a:t>
            </a:fld>
            <a:endParaRPr lang="en-US"/>
          </a:p>
        </p:txBody>
      </p:sp>
    </p:spTree>
    <p:extLst>
      <p:ext uri="{BB962C8B-B14F-4D97-AF65-F5344CB8AC3E}">
        <p14:creationId xmlns:p14="http://schemas.microsoft.com/office/powerpoint/2010/main" val="26771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with Content Block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0C31EEE1-ED55-25E4-BF61-32E50D932A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2" name="Title 1">
            <a:extLst>
              <a:ext uri="{FF2B5EF4-FFF2-40B4-BE49-F238E27FC236}">
                <a16:creationId xmlns:a16="http://schemas.microsoft.com/office/drawing/2014/main" id="{575E27C7-5AFF-9C69-08DE-B3ED2DBA08F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0CB12A6-5F52-8E02-083C-81623B1F82A0}"/>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D3F0098E-41A2-8024-E0EF-4DA0D50F7EC2}"/>
              </a:ext>
            </a:extLst>
          </p:cNvPr>
          <p:cNvSpPr>
            <a:spLocks noGrp="1"/>
          </p:cNvSpPr>
          <p:nvPr>
            <p:ph type="ftr" sz="quarter" idx="11"/>
          </p:nvPr>
        </p:nvSpPr>
        <p:spPr/>
        <p:txBody>
          <a:bodyPr/>
          <a:lstStyle/>
          <a:p>
            <a:r>
              <a:rPr lang="en-US"/>
              <a:t>©2022 VMware, Inc. and Microsoft Corporation. All rights reserved.</a:t>
            </a:r>
          </a:p>
        </p:txBody>
      </p:sp>
      <p:sp>
        <p:nvSpPr>
          <p:cNvPr id="6" name="Text Placeholder 2">
            <a:extLst>
              <a:ext uri="{FF2B5EF4-FFF2-40B4-BE49-F238E27FC236}">
                <a16:creationId xmlns:a16="http://schemas.microsoft.com/office/drawing/2014/main" id="{10754E58-C001-D323-7C31-A18FCA92A969}"/>
              </a:ext>
            </a:extLst>
          </p:cNvPr>
          <p:cNvSpPr>
            <a:spLocks noGrp="1"/>
          </p:cNvSpPr>
          <p:nvPr>
            <p:ph type="body" sz="quarter" idx="12"/>
          </p:nvPr>
        </p:nvSpPr>
        <p:spPr>
          <a:xfrm>
            <a:off x="609600" y="1143000"/>
            <a:ext cx="10972801"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oogle Shape;163;p17">
            <a:extLst>
              <a:ext uri="{FF2B5EF4-FFF2-40B4-BE49-F238E27FC236}">
                <a16:creationId xmlns:a16="http://schemas.microsoft.com/office/drawing/2014/main" id="{F8D248CE-39CB-BB70-2E67-CFA52DF60848}"/>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CDA3118-0B47-57A9-CB4C-C03318167E56}"/>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EF9C5F3-5F6D-583F-0750-0E4F61625DBD}"/>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F7CB3BAD-E99E-2A31-15C8-0AE27A501AE4}"/>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DAD30495-6C16-96A7-B21F-F6629C4642C5}"/>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0F720EF6-5554-1772-7369-4C11C5848C7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47730A2A-4A4A-31DA-EACB-D5FB2006957D}"/>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C048AB9-F2AC-41C0-311D-0D89D5A851E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D575D0B0-1027-7E84-E418-C93D109FCAF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29C955CA-6F6B-2746-5D30-4677B2D72C4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EF57DAC5-1490-C24A-FC94-5E18A984EE6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B013E485-B20A-7E3D-DE6B-7371A44E05D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DAE01202-5429-E636-F9C4-ABEC0493D2C0}"/>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B95FD620-2B90-9135-C38E-5A7626F89CA9}"/>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62308F67-A077-FAA0-6848-D9D6C57BF8C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72892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1A1-98D4-7A02-7492-36B3EE6C96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B5E1C3-7D5F-3ADC-43E7-E6A63F034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47233-5113-1A2C-1273-D502CC10C329}"/>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ECA3DD7D-1EAA-0C1B-9508-12498F6977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D16C1-72C6-566D-28F4-CD31342A2EBA}"/>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257298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4A41-7261-946E-AFFB-ADC90648C2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737038-FD67-4214-49D3-9B9BD4200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E718FA-A551-F7F8-BB39-77413BFF8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AF8118-0588-5DC4-D9CF-E9656087C4B2}"/>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D5530A76-A4E8-BAD4-4B7E-B07D3DC05A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4F9DF3-70AB-E647-C190-3D1397F0F169}"/>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68061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6AE8-EC06-B208-0DC1-8D0B4F1603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C60BCD-A1D6-A17A-E5A7-3445CE45CA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B2E6FD-01F9-77D8-B316-065525F672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CE382B-BB39-FA97-13BD-E0CB2F23E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9EF8CB-3F15-8ABF-F564-77BDDD762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327792-57CE-987E-6FD3-4E2A25C6496D}"/>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8" name="Footer Placeholder 7">
            <a:extLst>
              <a:ext uri="{FF2B5EF4-FFF2-40B4-BE49-F238E27FC236}">
                <a16:creationId xmlns:a16="http://schemas.microsoft.com/office/drawing/2014/main" id="{AB095EA9-1FB3-C00E-BB27-DF9129DF1D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91E628-0058-26B4-47AF-F7BEA0A0C5CE}"/>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182188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352F-C097-686E-FBB8-BDDC87FEBF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3413BC-F868-A328-76A6-CCFD03A26B52}"/>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4" name="Footer Placeholder 3">
            <a:extLst>
              <a:ext uri="{FF2B5EF4-FFF2-40B4-BE49-F238E27FC236}">
                <a16:creationId xmlns:a16="http://schemas.microsoft.com/office/drawing/2014/main" id="{67933681-8258-648C-DCDF-8C4AC17AE0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201397-D15E-3AFD-D870-E05834D75293}"/>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82600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44A53-91F1-1B70-6E7D-7F745911B885}"/>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3" name="Footer Placeholder 2">
            <a:extLst>
              <a:ext uri="{FF2B5EF4-FFF2-40B4-BE49-F238E27FC236}">
                <a16:creationId xmlns:a16="http://schemas.microsoft.com/office/drawing/2014/main" id="{72EEFEB1-1921-A33D-D093-0DD423C1F1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9AE1EA-A24D-AF67-2FFB-94903926F9E1}"/>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2935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FA87-FA7A-1D7C-5CDF-EF7243679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F340CC-B59C-DB30-2DD9-E156244DE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CC6C76-486B-DF4B-B11E-C2CB8D11A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EFE34-9BF3-60C6-F4C6-80978B60E03B}"/>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AA825956-2CAE-FBE1-27A9-B73097A94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5FC693-A3A3-9FAB-CCE8-52FFF7EB40F1}"/>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364790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0B4A-5A64-2039-AEE8-D1ACC035A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A9E270-1B92-653C-3990-B1B27E3C6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6619DD-4FB4-3896-B4D9-5CC7232A8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77AD3-2577-4700-C785-CADA793C47BA}"/>
              </a:ext>
            </a:extLst>
          </p:cNvPr>
          <p:cNvSpPr>
            <a:spLocks noGrp="1"/>
          </p:cNvSpPr>
          <p:nvPr>
            <p:ph type="dt" sz="half" idx="10"/>
          </p:nvPr>
        </p:nvSpPr>
        <p:spPr/>
        <p:txBody>
          <a:bodyPr/>
          <a:lstStyle/>
          <a:p>
            <a:fld id="{E09B1437-F05E-4D42-AAFC-F66FC34F25B2}" type="datetimeFigureOut">
              <a:rPr lang="en-IN" smtClean="0"/>
              <a:t>03-05-2023</a:t>
            </a:fld>
            <a:endParaRPr lang="en-IN"/>
          </a:p>
        </p:txBody>
      </p:sp>
      <p:sp>
        <p:nvSpPr>
          <p:cNvPr id="6" name="Footer Placeholder 5">
            <a:extLst>
              <a:ext uri="{FF2B5EF4-FFF2-40B4-BE49-F238E27FC236}">
                <a16:creationId xmlns:a16="http://schemas.microsoft.com/office/drawing/2014/main" id="{10300C7B-4BDD-3805-3F66-3D2E57D3D0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A057CF-ECF1-FC52-00D2-02BEBC6E4A2F}"/>
              </a:ext>
            </a:extLst>
          </p:cNvPr>
          <p:cNvSpPr>
            <a:spLocks noGrp="1"/>
          </p:cNvSpPr>
          <p:nvPr>
            <p:ph type="sldNum" sz="quarter" idx="12"/>
          </p:nvPr>
        </p:nvSpPr>
        <p:spPr/>
        <p:txBody>
          <a:bodyPr/>
          <a:lstStyle/>
          <a:p>
            <a:fld id="{69595536-53A7-4CB5-BB21-7F7F7E5C1262}" type="slidenum">
              <a:rPr lang="en-IN" smtClean="0"/>
              <a:t>‹#›</a:t>
            </a:fld>
            <a:endParaRPr lang="en-IN"/>
          </a:p>
        </p:txBody>
      </p:sp>
    </p:spTree>
    <p:extLst>
      <p:ext uri="{BB962C8B-B14F-4D97-AF65-F5344CB8AC3E}">
        <p14:creationId xmlns:p14="http://schemas.microsoft.com/office/powerpoint/2010/main" val="493548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0EBE82-09A4-88F1-03CB-1D905740C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2F1FC2-D00E-7B59-5A73-90F21CEF1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FF11F3-0A72-3AF5-2E1A-DAFE4F8BA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9B1437-F05E-4D42-AAFC-F66FC34F25B2}" type="datetimeFigureOut">
              <a:rPr lang="en-IN" smtClean="0"/>
              <a:t>03-05-2023</a:t>
            </a:fld>
            <a:endParaRPr lang="en-IN"/>
          </a:p>
        </p:txBody>
      </p:sp>
      <p:sp>
        <p:nvSpPr>
          <p:cNvPr id="5" name="Footer Placeholder 4">
            <a:extLst>
              <a:ext uri="{FF2B5EF4-FFF2-40B4-BE49-F238E27FC236}">
                <a16:creationId xmlns:a16="http://schemas.microsoft.com/office/drawing/2014/main" id="{4824B1AF-9D69-7BD2-C304-2D764118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710E13-972B-511A-A8E1-485EFD200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95536-53A7-4CB5-BB21-7F7F7E5C1262}" type="slidenum">
              <a:rPr lang="en-IN" smtClean="0"/>
              <a:t>‹#›</a:t>
            </a:fld>
            <a:endParaRPr lang="en-IN"/>
          </a:p>
        </p:txBody>
      </p:sp>
    </p:spTree>
    <p:extLst>
      <p:ext uri="{BB962C8B-B14F-4D97-AF65-F5344CB8AC3E}">
        <p14:creationId xmlns:p14="http://schemas.microsoft.com/office/powerpoint/2010/main" val="61410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6"/>
        <p:cNvGrpSpPr/>
        <p:nvPr/>
      </p:nvGrpSpPr>
      <p:grpSpPr>
        <a:xfrm>
          <a:off x="0" y="0"/>
          <a:ext cx="0" cy="0"/>
          <a:chOff x="0" y="0"/>
          <a:chExt cx="0" cy="0"/>
        </a:xfrm>
      </p:grpSpPr>
      <p:sp>
        <p:nvSpPr>
          <p:cNvPr id="6" name="Rectangle 5">
            <a:extLst>
              <a:ext uri="{FF2B5EF4-FFF2-40B4-BE49-F238E27FC236}">
                <a16:creationId xmlns:a16="http://schemas.microsoft.com/office/drawing/2014/main" id="{96D5D2E0-7273-DB6E-A5D8-6FCA59371876}"/>
              </a:ext>
            </a:extLst>
          </p:cNvPr>
          <p:cNvSpPr/>
          <p:nvPr/>
        </p:nvSpPr>
        <p:spPr>
          <a:xfrm>
            <a:off x="-1588" y="1600200"/>
            <a:ext cx="12190413"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17D139-4D6F-D24F-03B5-FA324F67466C}"/>
              </a:ext>
            </a:extLst>
          </p:cNvPr>
          <p:cNvSpPr/>
          <p:nvPr/>
        </p:nvSpPr>
        <p:spPr>
          <a:xfrm flipH="1">
            <a:off x="2" y="1294236"/>
            <a:ext cx="12188823" cy="54864"/>
          </a:xfrm>
          <a:prstGeom prst="rect">
            <a:avLst/>
          </a:prstGeom>
          <a:gradFill>
            <a:gsLst>
              <a:gs pos="0">
                <a:schemeClr val="accent4"/>
              </a:gs>
              <a:gs pos="98851">
                <a:schemeClr val="bg1"/>
              </a:gs>
              <a:gs pos="2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EA28C9-A96E-61C0-0A28-A798E1E07FEB}"/>
              </a:ext>
            </a:extLst>
          </p:cNvPr>
          <p:cNvSpPr/>
          <p:nvPr/>
        </p:nvSpPr>
        <p:spPr>
          <a:xfrm>
            <a:off x="-159" y="5835579"/>
            <a:ext cx="12188823" cy="54864"/>
          </a:xfrm>
          <a:prstGeom prst="rect">
            <a:avLst/>
          </a:prstGeom>
          <a:gradFill>
            <a:gsLst>
              <a:gs pos="0">
                <a:schemeClr val="accent5"/>
              </a:gs>
              <a:gs pos="98851">
                <a:schemeClr val="bg1">
                  <a:alpha val="0"/>
                </a:schemeClr>
              </a:gs>
              <a:gs pos="28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Google Shape;4107;p370"/>
          <p:cNvSpPr txBox="1">
            <a:spLocks noGrp="1"/>
          </p:cNvSpPr>
          <p:nvPr>
            <p:ph type="title"/>
          </p:nvPr>
        </p:nvSpPr>
        <p:spPr>
          <a:xfrm>
            <a:off x="609600" y="242979"/>
            <a:ext cx="10972801" cy="547577"/>
          </a:xfrm>
          <a:prstGeom prst="rect">
            <a:avLst/>
          </a:prstGeom>
        </p:spPr>
        <p:txBody>
          <a:bodyPr spcFirstLastPara="1" vert="horz" wrap="square" lIns="0" tIns="0" rIns="0" bIns="0" rtlCol="0" anchor="b" anchorCtr="0">
            <a:noAutofit/>
          </a:bodyPr>
          <a:lstStyle/>
          <a:p>
            <a:r>
              <a:rPr lang="en-US" err="1"/>
              <a:t>Etcd</a:t>
            </a:r>
            <a:r>
              <a:rPr lang="en-US"/>
              <a:t> is the source of truth for application configs and secrets</a:t>
            </a:r>
            <a:endParaRPr/>
          </a:p>
        </p:txBody>
      </p:sp>
      <p:pic>
        <p:nvPicPr>
          <p:cNvPr id="4108" name="Google Shape;4108;p370"/>
          <p:cNvPicPr preferRelativeResize="0"/>
          <p:nvPr/>
        </p:nvPicPr>
        <p:blipFill>
          <a:blip r:embed="rId3">
            <a:alphaModFix/>
          </a:blip>
          <a:stretch>
            <a:fillRect/>
          </a:stretch>
        </p:blipFill>
        <p:spPr>
          <a:xfrm>
            <a:off x="2839939" y="1600200"/>
            <a:ext cx="8742461" cy="3992399"/>
          </a:xfrm>
          <a:prstGeom prst="rect">
            <a:avLst/>
          </a:prstGeom>
          <a:noFill/>
          <a:ln>
            <a:noFill/>
          </a:ln>
        </p:spPr>
      </p:pic>
      <p:sp>
        <p:nvSpPr>
          <p:cNvPr id="4109" name="Google Shape;4109;p370"/>
          <p:cNvSpPr txBox="1"/>
          <p:nvPr/>
        </p:nvSpPr>
        <p:spPr>
          <a:xfrm>
            <a:off x="609598" y="2898951"/>
            <a:ext cx="2051052" cy="1292662"/>
          </a:xfrm>
          <a:prstGeom prst="rect">
            <a:avLst/>
          </a:prstGeom>
          <a:noFill/>
          <a:ln>
            <a:noFill/>
          </a:ln>
        </p:spPr>
        <p:txBody>
          <a:bodyPr spcFirstLastPara="1" wrap="square" lIns="0" tIns="0" rIns="0" bIns="0" anchor="t" anchorCtr="0">
            <a:spAutoFit/>
          </a:bodyPr>
          <a:lstStyle/>
          <a:p>
            <a:r>
              <a:rPr lang="en-US" sz="1400">
                <a:solidFill>
                  <a:schemeClr val="bg2"/>
                </a:solidFill>
                <a:ea typeface="Proxima Nova"/>
                <a:cs typeface="Proxima Nova"/>
                <a:sym typeface="Proxima Nova"/>
              </a:rPr>
              <a:t>ConfigMaps and secrets are stored in </a:t>
            </a:r>
            <a:r>
              <a:rPr lang="en-US" sz="1400" err="1">
                <a:solidFill>
                  <a:schemeClr val="bg2"/>
                </a:solidFill>
                <a:ea typeface="Proxima Nova"/>
                <a:cs typeface="Proxima Nova"/>
                <a:sym typeface="Proxima Nova"/>
              </a:rPr>
              <a:t>etcd</a:t>
            </a:r>
            <a:r>
              <a:rPr lang="en-US" sz="1400">
                <a:solidFill>
                  <a:schemeClr val="bg2"/>
                </a:solidFill>
                <a:ea typeface="Proxima Nova"/>
                <a:cs typeface="Proxima Nova"/>
                <a:sym typeface="Proxima Nova"/>
              </a:rPr>
              <a:t>; injected into running containers via environment variables or volume mounts.</a:t>
            </a:r>
            <a:endParaRPr sz="1400">
              <a:solidFill>
                <a:schemeClr val="bg2"/>
              </a:solidFill>
              <a:ea typeface="Proxima Nova"/>
              <a:cs typeface="Proxima Nova"/>
              <a:sym typeface="Proxima Nova"/>
            </a:endParaRPr>
          </a:p>
        </p:txBody>
      </p:sp>
      <p:cxnSp>
        <p:nvCxnSpPr>
          <p:cNvPr id="4110" name="Google Shape;4110;p370"/>
          <p:cNvCxnSpPr>
            <a:cxnSpLocks/>
          </p:cNvCxnSpPr>
          <p:nvPr/>
        </p:nvCxnSpPr>
        <p:spPr>
          <a:xfrm>
            <a:off x="1511300" y="4260850"/>
            <a:ext cx="1822450" cy="232429"/>
          </a:xfrm>
          <a:prstGeom prst="straightConnector1">
            <a:avLst/>
          </a:prstGeom>
          <a:noFill/>
          <a:ln w="38100" cap="flat" cmpd="sng">
            <a:solidFill>
              <a:schemeClr val="accent2"/>
            </a:solidFill>
            <a:prstDash val="solid"/>
            <a:miter lim="800000"/>
            <a:headEnd type="none" w="med" len="med"/>
            <a:tailEnd type="triangle" w="med" len="med"/>
          </a:ln>
        </p:spPr>
      </p:cxnSp>
      <p:sp>
        <p:nvSpPr>
          <p:cNvPr id="4" name="Footer Placeholder 3">
            <a:extLst>
              <a:ext uri="{FF2B5EF4-FFF2-40B4-BE49-F238E27FC236}">
                <a16:creationId xmlns:a16="http://schemas.microsoft.com/office/drawing/2014/main" id="{EBCD0996-BC8D-A404-A9D6-8742193336EB}"/>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5" name="Slide Number Placeholder 4">
            <a:extLst>
              <a:ext uri="{FF2B5EF4-FFF2-40B4-BE49-F238E27FC236}">
                <a16:creationId xmlns:a16="http://schemas.microsoft.com/office/drawing/2014/main" id="{5BC351E8-A14C-7F24-B239-95F421AC3A3B}"/>
              </a:ext>
            </a:extLst>
          </p:cNvPr>
          <p:cNvSpPr>
            <a:spLocks noGrp="1"/>
          </p:cNvSpPr>
          <p:nvPr>
            <p:ph type="sldNum" idx="10"/>
          </p:nvPr>
        </p:nvSpPr>
        <p:spPr/>
        <p:txBody>
          <a:bodyPr/>
          <a:lstStyle/>
          <a:p>
            <a:fld id="{3BD295A3-96FB-4E80-91AF-4225D266C57B}" type="slidenum">
              <a:rPr lang="en-US" smtClean="0">
                <a:solidFill>
                  <a:schemeClr val="tx1"/>
                </a:solidFill>
              </a:rPr>
              <a:t>1</a:t>
            </a:fld>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5BFE7741-DEAC-19F3-0FE2-B9BC6A29D20B}"/>
              </a:ext>
            </a:extLst>
          </p:cNvPr>
          <p:cNvSpPr/>
          <p:nvPr/>
        </p:nvSpPr>
        <p:spPr>
          <a:xfrm>
            <a:off x="-103" y="-420839"/>
            <a:ext cx="7127507" cy="7103032"/>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3">
                  <a:lumMod val="20000"/>
                  <a:lumOff val="80000"/>
                  <a:alpha val="17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4" name="Freeform: Shape 13">
            <a:extLst>
              <a:ext uri="{FF2B5EF4-FFF2-40B4-BE49-F238E27FC236}">
                <a16:creationId xmlns:a16="http://schemas.microsoft.com/office/drawing/2014/main" id="{78D69454-7EE0-2925-AE39-F498D5EF437D}"/>
              </a:ext>
            </a:extLst>
          </p:cNvPr>
          <p:cNvSpPr/>
          <p:nvPr/>
        </p:nvSpPr>
        <p:spPr>
          <a:xfrm>
            <a:off x="-103" y="-690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3">
                  <a:lumMod val="20000"/>
                  <a:lumOff val="80000"/>
                  <a:alpha val="19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2" name="Title 1">
            <a:extLst>
              <a:ext uri="{FF2B5EF4-FFF2-40B4-BE49-F238E27FC236}">
                <a16:creationId xmlns:a16="http://schemas.microsoft.com/office/drawing/2014/main" id="{A1125272-5E19-4236-86DE-97C7DC443B56}"/>
              </a:ext>
            </a:extLst>
          </p:cNvPr>
          <p:cNvSpPr>
            <a:spLocks noGrp="1"/>
          </p:cNvSpPr>
          <p:nvPr>
            <p:ph type="title"/>
          </p:nvPr>
        </p:nvSpPr>
        <p:spPr/>
        <p:txBody>
          <a:bodyPr/>
          <a:lstStyle/>
          <a:p>
            <a:r>
              <a:rPr lang="en-US"/>
              <a:t>Spring Cloud Service Registry</a:t>
            </a:r>
          </a:p>
        </p:txBody>
      </p:sp>
      <p:sp>
        <p:nvSpPr>
          <p:cNvPr id="10" name="Text Placeholder 9">
            <a:extLst>
              <a:ext uri="{FF2B5EF4-FFF2-40B4-BE49-F238E27FC236}">
                <a16:creationId xmlns:a16="http://schemas.microsoft.com/office/drawing/2014/main" id="{50280021-4B99-B594-D330-8A1E7B6161D5}"/>
              </a:ext>
            </a:extLst>
          </p:cNvPr>
          <p:cNvSpPr>
            <a:spLocks noGrp="1"/>
          </p:cNvSpPr>
          <p:nvPr>
            <p:ph type="body" sz="quarter" idx="4294967295"/>
          </p:nvPr>
        </p:nvSpPr>
        <p:spPr>
          <a:xfrm>
            <a:off x="609600" y="1288128"/>
            <a:ext cx="4831404" cy="4884072"/>
          </a:xfrm>
        </p:spPr>
        <p:txBody>
          <a:bodyPr/>
          <a:lstStyle/>
          <a:p>
            <a:pPr algn="l"/>
            <a:r>
              <a:rPr lang="en-US" sz="2000" b="1">
                <a:solidFill>
                  <a:schemeClr val="accent5"/>
                </a:solidFill>
                <a:latin typeface="Metropolis" panose="00000500000000000000" pitchFamily="50" charset="0"/>
              </a:rPr>
              <a:t>No more code or URL dependencies</a:t>
            </a:r>
          </a:p>
          <a:p>
            <a:pPr marL="342900" indent="-342900" algn="l">
              <a:buFont typeface="Arial" panose="020B0604020202020204" pitchFamily="34" charset="0"/>
              <a:buChar char="•"/>
            </a:pPr>
            <a:r>
              <a:rPr lang="en-US" sz="2000">
                <a:latin typeface="Metropolis" panose="00000500000000000000" pitchFamily="50" charset="0"/>
              </a:rPr>
              <a:t>How can all apps within a composed system talk to each other?</a:t>
            </a:r>
          </a:p>
          <a:p>
            <a:pPr marL="342900" indent="-342900">
              <a:buFont typeface="Arial" panose="020B0604020202020204" pitchFamily="34" charset="0"/>
              <a:buChar char="•"/>
            </a:pPr>
            <a:r>
              <a:rPr lang="en-US" sz="2000">
                <a:latin typeface="Metropolis" panose="00000500000000000000" pitchFamily="50" charset="0"/>
              </a:rPr>
              <a:t>Common pattern – frontend services talk to backend services.</a:t>
            </a:r>
          </a:p>
          <a:p>
            <a:pPr marL="342900" indent="-342900">
              <a:spcBef>
                <a:spcPts val="0"/>
              </a:spcBef>
              <a:buFont typeface="Arial" panose="020B0604020202020204" pitchFamily="34" charset="0"/>
              <a:buChar char="•"/>
            </a:pPr>
            <a:endParaRPr lang="en-US" sz="2000">
              <a:latin typeface="Metropolis" panose="00000500000000000000" pitchFamily="50" charset="0"/>
            </a:endParaRPr>
          </a:p>
          <a:p>
            <a:r>
              <a:rPr lang="en-US" sz="2000">
                <a:latin typeface="Metropolis" panose="00000500000000000000" pitchFamily="50" charset="0"/>
              </a:rPr>
              <a:t>Service Registry:</a:t>
            </a:r>
          </a:p>
          <a:p>
            <a:pPr marL="344488" lvl="1" indent="-344488"/>
            <a:r>
              <a:rPr lang="en-US" sz="2000">
                <a:latin typeface="Metropolis" panose="00000500000000000000" pitchFamily="50" charset="0"/>
              </a:rPr>
              <a:t>Maintains list of services to call.</a:t>
            </a:r>
          </a:p>
          <a:p>
            <a:pPr marL="344488" lvl="1" indent="-344488"/>
            <a:r>
              <a:rPr lang="en-US" sz="2000">
                <a:latin typeface="Metropolis" panose="00000500000000000000" pitchFamily="50" charset="0"/>
              </a:rPr>
              <a:t>Provides libraries for routing and load balancing.</a:t>
            </a:r>
          </a:p>
          <a:p>
            <a:pPr marL="344488" lvl="1" indent="-344488"/>
            <a:r>
              <a:rPr lang="en-US" sz="2000">
                <a:latin typeface="Metropolis" panose="00000500000000000000" pitchFamily="50" charset="0"/>
              </a:rPr>
              <a:t>Leverages Netflix Eureka.</a:t>
            </a:r>
          </a:p>
        </p:txBody>
      </p:sp>
      <p:pic>
        <p:nvPicPr>
          <p:cNvPr id="4" name="Picture 3" descr="A picture containing clock&#10;&#10;Description automatically generated">
            <a:extLst>
              <a:ext uri="{FF2B5EF4-FFF2-40B4-BE49-F238E27FC236}">
                <a16:creationId xmlns:a16="http://schemas.microsoft.com/office/drawing/2014/main" id="{8AB38236-63F5-4567-9954-516078C13866}"/>
              </a:ext>
            </a:extLst>
          </p:cNvPr>
          <p:cNvPicPr>
            <a:picLocks noChangeAspect="1"/>
          </p:cNvPicPr>
          <p:nvPr/>
        </p:nvPicPr>
        <p:blipFill>
          <a:blip r:embed="rId3"/>
          <a:stretch>
            <a:fillRect/>
          </a:stretch>
        </p:blipFill>
        <p:spPr>
          <a:xfrm>
            <a:off x="6710940" y="659025"/>
            <a:ext cx="4955926" cy="3047954"/>
          </a:xfrm>
          <a:prstGeom prst="rect">
            <a:avLst/>
          </a:prstGeom>
        </p:spPr>
      </p:pic>
      <p:pic>
        <p:nvPicPr>
          <p:cNvPr id="5" name="Google Shape;695;p45">
            <a:extLst>
              <a:ext uri="{FF2B5EF4-FFF2-40B4-BE49-F238E27FC236}">
                <a16:creationId xmlns:a16="http://schemas.microsoft.com/office/drawing/2014/main" id="{A88A3047-1612-4D34-9C2E-443540316303}"/>
              </a:ext>
            </a:extLst>
          </p:cNvPr>
          <p:cNvPicPr preferRelativeResize="0"/>
          <p:nvPr/>
        </p:nvPicPr>
        <p:blipFill rotWithShape="1">
          <a:blip r:embed="rId4">
            <a:alphaModFix/>
          </a:blip>
          <a:srcRect/>
          <a:stretch/>
        </p:blipFill>
        <p:spPr>
          <a:xfrm>
            <a:off x="10467919" y="243650"/>
            <a:ext cx="1242143" cy="851374"/>
          </a:xfrm>
          <a:prstGeom prst="rect">
            <a:avLst/>
          </a:prstGeom>
          <a:noFill/>
          <a:ln>
            <a:noFill/>
          </a:ln>
        </p:spPr>
      </p:pic>
      <p:grpSp>
        <p:nvGrpSpPr>
          <p:cNvPr id="13" name="Group 12">
            <a:extLst>
              <a:ext uri="{FF2B5EF4-FFF2-40B4-BE49-F238E27FC236}">
                <a16:creationId xmlns:a16="http://schemas.microsoft.com/office/drawing/2014/main" id="{C43A3394-83F1-4EE2-B6DD-0A6AF3187314}"/>
              </a:ext>
            </a:extLst>
          </p:cNvPr>
          <p:cNvGrpSpPr/>
          <p:nvPr/>
        </p:nvGrpSpPr>
        <p:grpSpPr>
          <a:xfrm>
            <a:off x="6096000" y="3781247"/>
            <a:ext cx="4116153" cy="2028048"/>
            <a:chOff x="6673991" y="3951617"/>
            <a:chExt cx="4116153" cy="2028048"/>
          </a:xfrm>
        </p:grpSpPr>
        <p:pic>
          <p:nvPicPr>
            <p:cNvPr id="8" name="Picture 7">
              <a:extLst>
                <a:ext uri="{FF2B5EF4-FFF2-40B4-BE49-F238E27FC236}">
                  <a16:creationId xmlns:a16="http://schemas.microsoft.com/office/drawing/2014/main" id="{27F69C95-4656-4124-8B26-4C6B32981430}"/>
                </a:ext>
              </a:extLst>
            </p:cNvPr>
            <p:cNvPicPr>
              <a:picLocks noChangeAspect="1"/>
            </p:cNvPicPr>
            <p:nvPr/>
          </p:nvPicPr>
          <p:blipFill>
            <a:blip r:embed="rId5"/>
            <a:stretch>
              <a:fillRect/>
            </a:stretch>
          </p:blipFill>
          <p:spPr>
            <a:xfrm>
              <a:off x="6673991" y="3951617"/>
              <a:ext cx="4116153" cy="2028048"/>
            </a:xfrm>
            <a:prstGeom prst="rect">
              <a:avLst/>
            </a:prstGeom>
          </p:spPr>
        </p:pic>
        <p:cxnSp>
          <p:nvCxnSpPr>
            <p:cNvPr id="11" name="Straight Connector 10">
              <a:extLst>
                <a:ext uri="{FF2B5EF4-FFF2-40B4-BE49-F238E27FC236}">
                  <a16:creationId xmlns:a16="http://schemas.microsoft.com/office/drawing/2014/main" id="{B2491EB4-8648-491A-9EB8-EE819A68244E}"/>
                </a:ext>
              </a:extLst>
            </p:cNvPr>
            <p:cNvCxnSpPr/>
            <p:nvPr/>
          </p:nvCxnSpPr>
          <p:spPr>
            <a:xfrm>
              <a:off x="6820786" y="4396563"/>
              <a:ext cx="1860698"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DB4D37-F92B-4A3B-83A6-AC696546956B}"/>
                </a:ext>
              </a:extLst>
            </p:cNvPr>
            <p:cNvSpPr/>
            <p:nvPr/>
          </p:nvSpPr>
          <p:spPr bwMode="auto">
            <a:xfrm>
              <a:off x="8513045" y="4169549"/>
              <a:ext cx="228600" cy="253638"/>
            </a:xfrm>
            <a:prstGeom prst="rect">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grpSp>
      <p:sp>
        <p:nvSpPr>
          <p:cNvPr id="9" name="TextBox 8">
            <a:extLst>
              <a:ext uri="{FF2B5EF4-FFF2-40B4-BE49-F238E27FC236}">
                <a16:creationId xmlns:a16="http://schemas.microsoft.com/office/drawing/2014/main" id="{29D5D1AF-F880-4383-9AED-1DCE1ABCD03F}"/>
              </a:ext>
            </a:extLst>
          </p:cNvPr>
          <p:cNvSpPr txBox="1"/>
          <p:nvPr/>
        </p:nvSpPr>
        <p:spPr>
          <a:xfrm>
            <a:off x="8594123" y="5222544"/>
            <a:ext cx="3072743" cy="900986"/>
          </a:xfrm>
          <a:prstGeom prst="rect">
            <a:avLst/>
          </a:prstGeom>
          <a:noFill/>
        </p:spPr>
        <p:txBody>
          <a:bodyPr wrap="square" lIns="0" tIns="0" rIns="0" bIns="0" rtlCol="0">
            <a:noAutofit/>
          </a:bodyPr>
          <a:lstStyle/>
          <a:p>
            <a:r>
              <a:rPr lang="en-US" sz="1400">
                <a:solidFill>
                  <a:schemeClr val="bg2"/>
                </a:solidFill>
                <a:latin typeface="Metropolis" panose="00000500000000000000" pitchFamily="50" charset="0"/>
              </a:rPr>
              <a:t>A Spring Boot App can participate in service registration and discovery simply by adding the @EnableDiscoveryClient annotation.</a:t>
            </a:r>
          </a:p>
        </p:txBody>
      </p:sp>
      <p:sp>
        <p:nvSpPr>
          <p:cNvPr id="16" name="Footer Placeholder 15">
            <a:extLst>
              <a:ext uri="{FF2B5EF4-FFF2-40B4-BE49-F238E27FC236}">
                <a16:creationId xmlns:a16="http://schemas.microsoft.com/office/drawing/2014/main" id="{8D1A4683-59AD-1810-5D4D-6874B08EB7E7}"/>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7" name="Slide Number Placeholder 16">
            <a:extLst>
              <a:ext uri="{FF2B5EF4-FFF2-40B4-BE49-F238E27FC236}">
                <a16:creationId xmlns:a16="http://schemas.microsoft.com/office/drawing/2014/main" id="{7860C527-1631-D390-8D43-D9CAD0B54743}"/>
              </a:ext>
            </a:extLst>
          </p:cNvPr>
          <p:cNvSpPr>
            <a:spLocks noGrp="1"/>
          </p:cNvSpPr>
          <p:nvPr>
            <p:ph type="sldNum" idx="10"/>
          </p:nvPr>
        </p:nvSpPr>
        <p:spPr/>
        <p:txBody>
          <a:bodyPr/>
          <a:lstStyle/>
          <a:p>
            <a:fld id="{3BD295A3-96FB-4E80-91AF-4225D266C57B}" type="slidenum">
              <a:rPr lang="en-US" smtClean="0">
                <a:solidFill>
                  <a:schemeClr val="tx1"/>
                </a:solidFill>
              </a:rPr>
              <a:t>10</a:t>
            </a:fld>
            <a:endParaRPr lang="en-US">
              <a:solidFill>
                <a:schemeClr val="tx1"/>
              </a:solidFill>
            </a:endParaRPr>
          </a:p>
        </p:txBody>
      </p:sp>
    </p:spTree>
    <p:extLst>
      <p:ext uri="{BB962C8B-B14F-4D97-AF65-F5344CB8AC3E}">
        <p14:creationId xmlns:p14="http://schemas.microsoft.com/office/powerpoint/2010/main" val="325038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03E9787-9C1F-479B-3BBD-9B76FCDAFE2C}"/>
              </a:ext>
            </a:extLst>
          </p:cNvPr>
          <p:cNvSpPr/>
          <p:nvPr/>
        </p:nvSpPr>
        <p:spPr>
          <a:xfrm>
            <a:off x="-103" y="-420839"/>
            <a:ext cx="7127507" cy="7103032"/>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3">
                  <a:lumMod val="20000"/>
                  <a:lumOff val="80000"/>
                  <a:alpha val="17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6" name="Freeform: Shape 15">
            <a:extLst>
              <a:ext uri="{FF2B5EF4-FFF2-40B4-BE49-F238E27FC236}">
                <a16:creationId xmlns:a16="http://schemas.microsoft.com/office/drawing/2014/main" id="{4B6B2A88-194E-2738-1BBB-CAC0753DABC7}"/>
              </a:ext>
            </a:extLst>
          </p:cNvPr>
          <p:cNvSpPr/>
          <p:nvPr/>
        </p:nvSpPr>
        <p:spPr>
          <a:xfrm>
            <a:off x="-103" y="-6901"/>
            <a:ext cx="6409754" cy="6387744"/>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42000">
                <a:schemeClr val="accent3">
                  <a:lumMod val="20000"/>
                  <a:lumOff val="80000"/>
                  <a:alpha val="19000"/>
                </a:schemeClr>
              </a:gs>
              <a:gs pos="100000">
                <a:schemeClr val="bg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6" name="Rectangle 5">
            <a:extLst>
              <a:ext uri="{FF2B5EF4-FFF2-40B4-BE49-F238E27FC236}">
                <a16:creationId xmlns:a16="http://schemas.microsoft.com/office/drawing/2014/main" id="{A61C366B-34DE-4F63-E199-B0DAAF37BB7E}"/>
              </a:ext>
            </a:extLst>
          </p:cNvPr>
          <p:cNvSpPr/>
          <p:nvPr/>
        </p:nvSpPr>
        <p:spPr>
          <a:xfrm>
            <a:off x="5120640" y="3321337"/>
            <a:ext cx="7093341" cy="120936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C0AC9-CFF4-4F59-9E1C-0EA116E0C5A8}"/>
              </a:ext>
            </a:extLst>
          </p:cNvPr>
          <p:cNvSpPr>
            <a:spLocks noGrp="1"/>
          </p:cNvSpPr>
          <p:nvPr>
            <p:ph type="title"/>
          </p:nvPr>
        </p:nvSpPr>
        <p:spPr/>
        <p:txBody>
          <a:bodyPr/>
          <a:lstStyle/>
          <a:p>
            <a:r>
              <a:rPr lang="en-US"/>
              <a:t>Spring Cloud Load Balancer</a:t>
            </a:r>
            <a:br>
              <a:rPr lang="en-US"/>
            </a:br>
            <a:r>
              <a:rPr lang="en-US" sz="2400"/>
              <a:t>(client-side)</a:t>
            </a:r>
            <a:endParaRPr lang="en-US"/>
          </a:p>
        </p:txBody>
      </p:sp>
      <p:pic>
        <p:nvPicPr>
          <p:cNvPr id="8" name="Picture 7" descr="A close up of a sign&#10;&#10;Description automatically generated">
            <a:extLst>
              <a:ext uri="{FF2B5EF4-FFF2-40B4-BE49-F238E27FC236}">
                <a16:creationId xmlns:a16="http://schemas.microsoft.com/office/drawing/2014/main" id="{30672CEB-21CA-402C-9EE0-AC61ABFCE770}"/>
              </a:ext>
            </a:extLst>
          </p:cNvPr>
          <p:cNvPicPr>
            <a:picLocks noChangeAspect="1"/>
          </p:cNvPicPr>
          <p:nvPr/>
        </p:nvPicPr>
        <p:blipFill>
          <a:blip r:embed="rId3"/>
          <a:stretch>
            <a:fillRect/>
          </a:stretch>
        </p:blipFill>
        <p:spPr>
          <a:xfrm>
            <a:off x="7245085" y="627301"/>
            <a:ext cx="4464976" cy="2575766"/>
          </a:xfrm>
          <a:prstGeom prst="rect">
            <a:avLst/>
          </a:prstGeom>
        </p:spPr>
      </p:pic>
      <p:sp>
        <p:nvSpPr>
          <p:cNvPr id="11" name="Rectangle 10">
            <a:extLst>
              <a:ext uri="{FF2B5EF4-FFF2-40B4-BE49-F238E27FC236}">
                <a16:creationId xmlns:a16="http://schemas.microsoft.com/office/drawing/2014/main" id="{F2A4FB3C-31BB-41EE-97A3-86632A9C9BF3}"/>
              </a:ext>
            </a:extLst>
          </p:cNvPr>
          <p:cNvSpPr/>
          <p:nvPr/>
        </p:nvSpPr>
        <p:spPr>
          <a:xfrm>
            <a:off x="609599" y="2683384"/>
            <a:ext cx="4265356" cy="3139321"/>
          </a:xfrm>
          <a:prstGeom prst="rect">
            <a:avLst/>
          </a:prstGeom>
        </p:spPr>
        <p:txBody>
          <a:bodyPr wrap="square" lIns="0" tIns="0" rIns="0" bIns="0">
            <a:noAutofit/>
          </a:bodyPr>
          <a:lstStyle/>
          <a:p>
            <a:pPr marL="285750" indent="-285750">
              <a:buFont typeface="Arial" panose="020B0604020202020204" pitchFamily="34" charset="0"/>
              <a:buChar char="•"/>
            </a:pPr>
            <a:r>
              <a:rPr lang="en-US">
                <a:solidFill>
                  <a:schemeClr val="bg2"/>
                </a:solidFill>
                <a:latin typeface="Metropolis" panose="00000500000000000000" pitchFamily="50" charset="0"/>
              </a:rPr>
              <a:t>Moves beyond a single hard-coded server URL to a load-balanced solution.</a:t>
            </a:r>
          </a:p>
          <a:p>
            <a:endParaRPr lang="en-US">
              <a:solidFill>
                <a:schemeClr val="bg2"/>
              </a:solidFill>
              <a:latin typeface="Metropolis" panose="00000500000000000000" pitchFamily="50" charset="0"/>
            </a:endParaRPr>
          </a:p>
          <a:p>
            <a:pPr marL="285750" indent="-285750">
              <a:buFont typeface="Arial" panose="020B0604020202020204" pitchFamily="34" charset="0"/>
              <a:buChar char="•"/>
            </a:pPr>
            <a:r>
              <a:rPr lang="en-US">
                <a:solidFill>
                  <a:schemeClr val="bg2"/>
                </a:solidFill>
                <a:latin typeface="Metropolis" panose="00000500000000000000" pitchFamily="50" charset="0"/>
              </a:rPr>
              <a:t>Provides client-side load balancing in calls to another app.</a:t>
            </a:r>
          </a:p>
          <a:p>
            <a:endParaRPr lang="en-US">
              <a:solidFill>
                <a:schemeClr val="bg2"/>
              </a:solidFill>
              <a:latin typeface="Metropolis" panose="00000500000000000000" pitchFamily="50" charset="0"/>
            </a:endParaRPr>
          </a:p>
          <a:p>
            <a:pPr marL="285750" indent="-285750">
              <a:buFont typeface="Arial" panose="020B0604020202020204" pitchFamily="34" charset="0"/>
              <a:buChar char="•"/>
            </a:pPr>
            <a:r>
              <a:rPr lang="en-US">
                <a:solidFill>
                  <a:schemeClr val="bg2"/>
                </a:solidFill>
                <a:latin typeface="Metropolis" panose="00000500000000000000" pitchFamily="50" charset="0"/>
              </a:rPr>
              <a:t>Distributed systems demand an advanced set of routing and load balancing behaviors for app-to-app communications.</a:t>
            </a:r>
          </a:p>
        </p:txBody>
      </p:sp>
      <p:grpSp>
        <p:nvGrpSpPr>
          <p:cNvPr id="5" name="Group 4">
            <a:extLst>
              <a:ext uri="{FF2B5EF4-FFF2-40B4-BE49-F238E27FC236}">
                <a16:creationId xmlns:a16="http://schemas.microsoft.com/office/drawing/2014/main" id="{F7A677EA-0A1D-C8F2-9BC4-4B9ADA94728D}"/>
              </a:ext>
            </a:extLst>
          </p:cNvPr>
          <p:cNvGrpSpPr/>
          <p:nvPr/>
        </p:nvGrpSpPr>
        <p:grpSpPr>
          <a:xfrm>
            <a:off x="5196161" y="3380330"/>
            <a:ext cx="6386240" cy="1070864"/>
            <a:chOff x="5002616" y="3245657"/>
            <a:chExt cx="7189383" cy="1205537"/>
          </a:xfrm>
        </p:grpSpPr>
        <p:pic>
          <p:nvPicPr>
            <p:cNvPr id="14" name="Picture 13">
              <a:extLst>
                <a:ext uri="{FF2B5EF4-FFF2-40B4-BE49-F238E27FC236}">
                  <a16:creationId xmlns:a16="http://schemas.microsoft.com/office/drawing/2014/main" id="{E9D74FF3-F990-44E4-8C00-7F0540DA16E2}"/>
                </a:ext>
              </a:extLst>
            </p:cNvPr>
            <p:cNvPicPr>
              <a:picLocks noChangeAspect="1"/>
            </p:cNvPicPr>
            <p:nvPr/>
          </p:nvPicPr>
          <p:blipFill>
            <a:blip r:embed="rId4"/>
            <a:stretch>
              <a:fillRect/>
            </a:stretch>
          </p:blipFill>
          <p:spPr>
            <a:xfrm>
              <a:off x="5002616" y="3245657"/>
              <a:ext cx="7189383" cy="1205537"/>
            </a:xfrm>
            <a:prstGeom prst="rect">
              <a:avLst/>
            </a:prstGeom>
          </p:spPr>
        </p:pic>
        <p:cxnSp>
          <p:nvCxnSpPr>
            <p:cNvPr id="17" name="Straight Connector 16">
              <a:extLst>
                <a:ext uri="{FF2B5EF4-FFF2-40B4-BE49-F238E27FC236}">
                  <a16:creationId xmlns:a16="http://schemas.microsoft.com/office/drawing/2014/main" id="{93C03FCB-9EC7-4EE3-B7A5-DB6ECA47DAF7}"/>
                </a:ext>
              </a:extLst>
            </p:cNvPr>
            <p:cNvCxnSpPr/>
            <p:nvPr/>
          </p:nvCxnSpPr>
          <p:spPr>
            <a:xfrm>
              <a:off x="9415130" y="3960628"/>
              <a:ext cx="1860698"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0488A6-A3AA-BE2F-483A-2A71AE105326}"/>
              </a:ext>
            </a:extLst>
          </p:cNvPr>
          <p:cNvGrpSpPr/>
          <p:nvPr/>
        </p:nvGrpSpPr>
        <p:grpSpPr>
          <a:xfrm>
            <a:off x="5196160" y="4945678"/>
            <a:ext cx="6513901" cy="1350637"/>
            <a:chOff x="5002617" y="4945677"/>
            <a:chExt cx="7017820" cy="1455123"/>
          </a:xfrm>
        </p:grpSpPr>
        <p:pic>
          <p:nvPicPr>
            <p:cNvPr id="13" name="Picture 12">
              <a:extLst>
                <a:ext uri="{FF2B5EF4-FFF2-40B4-BE49-F238E27FC236}">
                  <a16:creationId xmlns:a16="http://schemas.microsoft.com/office/drawing/2014/main" id="{4383324F-9AA4-4822-8706-379761332385}"/>
                </a:ext>
              </a:extLst>
            </p:cNvPr>
            <p:cNvPicPr>
              <a:picLocks noChangeAspect="1"/>
            </p:cNvPicPr>
            <p:nvPr/>
          </p:nvPicPr>
          <p:blipFill>
            <a:blip r:embed="rId5"/>
            <a:stretch>
              <a:fillRect/>
            </a:stretch>
          </p:blipFill>
          <p:spPr>
            <a:xfrm>
              <a:off x="5002617" y="4945677"/>
              <a:ext cx="7017820" cy="1455123"/>
            </a:xfrm>
            <a:prstGeom prst="rect">
              <a:avLst/>
            </a:prstGeom>
          </p:spPr>
        </p:pic>
        <p:cxnSp>
          <p:nvCxnSpPr>
            <p:cNvPr id="18" name="Straight Connector 17">
              <a:extLst>
                <a:ext uri="{FF2B5EF4-FFF2-40B4-BE49-F238E27FC236}">
                  <a16:creationId xmlns:a16="http://schemas.microsoft.com/office/drawing/2014/main" id="{5BB8479B-88DA-4C47-8735-B28C19873016}"/>
                </a:ext>
              </a:extLst>
            </p:cNvPr>
            <p:cNvCxnSpPr/>
            <p:nvPr/>
          </p:nvCxnSpPr>
          <p:spPr>
            <a:xfrm>
              <a:off x="9865241" y="5745126"/>
              <a:ext cx="1860698"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A9802164-D6BE-496B-BAAD-1FC226DD7ADD}"/>
              </a:ext>
            </a:extLst>
          </p:cNvPr>
          <p:cNvSpPr/>
          <p:nvPr/>
        </p:nvSpPr>
        <p:spPr>
          <a:xfrm>
            <a:off x="609599" y="1437687"/>
            <a:ext cx="5207165" cy="1107996"/>
          </a:xfrm>
          <a:prstGeom prst="rect">
            <a:avLst/>
          </a:prstGeom>
        </p:spPr>
        <p:txBody>
          <a:bodyPr wrap="square" lIns="0" tIns="0" rIns="0" bIns="0">
            <a:spAutoFit/>
          </a:bodyPr>
          <a:lstStyle/>
          <a:p>
            <a:r>
              <a:rPr lang="en-US" b="1">
                <a:solidFill>
                  <a:schemeClr val="accent5"/>
                </a:solidFill>
                <a:latin typeface="Metropolis" panose="00000500000000000000" pitchFamily="50" charset="0"/>
              </a:rPr>
              <a:t>One app wants to call another app, looks up the service registry, returns all the instances of the called app, caller service headache for which instance it calls.</a:t>
            </a:r>
          </a:p>
        </p:txBody>
      </p:sp>
      <p:pic>
        <p:nvPicPr>
          <p:cNvPr id="4" name="Google Shape;695;p45">
            <a:extLst>
              <a:ext uri="{FF2B5EF4-FFF2-40B4-BE49-F238E27FC236}">
                <a16:creationId xmlns:a16="http://schemas.microsoft.com/office/drawing/2014/main" id="{B13E0A53-EA01-8E98-86CD-04D934D31787}"/>
              </a:ext>
            </a:extLst>
          </p:cNvPr>
          <p:cNvPicPr preferRelativeResize="0"/>
          <p:nvPr/>
        </p:nvPicPr>
        <p:blipFill rotWithShape="1">
          <a:blip r:embed="rId6">
            <a:alphaModFix/>
          </a:blip>
          <a:srcRect/>
          <a:stretch/>
        </p:blipFill>
        <p:spPr>
          <a:xfrm>
            <a:off x="10467919" y="243650"/>
            <a:ext cx="1242143" cy="851374"/>
          </a:xfrm>
          <a:prstGeom prst="rect">
            <a:avLst/>
          </a:prstGeom>
          <a:noFill/>
          <a:ln>
            <a:noFill/>
          </a:ln>
        </p:spPr>
      </p:pic>
      <p:sp>
        <p:nvSpPr>
          <p:cNvPr id="15" name="Arrow: Right 14">
            <a:extLst>
              <a:ext uri="{FF2B5EF4-FFF2-40B4-BE49-F238E27FC236}">
                <a16:creationId xmlns:a16="http://schemas.microsoft.com/office/drawing/2014/main" id="{3A85E6A6-EB28-4E98-9B97-48C4C3002CB5}"/>
              </a:ext>
            </a:extLst>
          </p:cNvPr>
          <p:cNvSpPr/>
          <p:nvPr/>
        </p:nvSpPr>
        <p:spPr bwMode="auto">
          <a:xfrm rot="5400000">
            <a:off x="8417706" y="4347629"/>
            <a:ext cx="644546" cy="551558"/>
          </a:xfrm>
          <a:prstGeom prst="rightArrow">
            <a:avLst/>
          </a:prstGeom>
          <a:gradFill flip="none" rotWithShape="1">
            <a:gsLst>
              <a:gs pos="592">
                <a:schemeClr val="accent2">
                  <a:lumMod val="75000"/>
                </a:schemeClr>
              </a:gs>
              <a:gs pos="42000">
                <a:schemeClr val="accent2"/>
              </a:gs>
              <a:gs pos="100000">
                <a:schemeClr val="accent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Metropolis" panose="00000500000000000000" pitchFamily="50" charset="0"/>
              <a:ea typeface="Segoe UI" pitchFamily="34" charset="0"/>
              <a:cs typeface="Segoe UI" pitchFamily="34" charset="0"/>
            </a:endParaRPr>
          </a:p>
        </p:txBody>
      </p:sp>
      <p:sp>
        <p:nvSpPr>
          <p:cNvPr id="19" name="Footer Placeholder 18">
            <a:extLst>
              <a:ext uri="{FF2B5EF4-FFF2-40B4-BE49-F238E27FC236}">
                <a16:creationId xmlns:a16="http://schemas.microsoft.com/office/drawing/2014/main" id="{73365241-C4D6-9AB5-CA6B-C3E8FFCDA724}"/>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20" name="Slide Number Placeholder 19">
            <a:extLst>
              <a:ext uri="{FF2B5EF4-FFF2-40B4-BE49-F238E27FC236}">
                <a16:creationId xmlns:a16="http://schemas.microsoft.com/office/drawing/2014/main" id="{4BFDEAB0-6D53-2A71-34C2-D8BFB09D243F}"/>
              </a:ext>
            </a:extLst>
          </p:cNvPr>
          <p:cNvSpPr>
            <a:spLocks noGrp="1"/>
          </p:cNvSpPr>
          <p:nvPr>
            <p:ph type="sldNum" idx="10"/>
          </p:nvPr>
        </p:nvSpPr>
        <p:spPr/>
        <p:txBody>
          <a:bodyPr/>
          <a:lstStyle/>
          <a:p>
            <a:fld id="{3BD295A3-96FB-4E80-91AF-4225D266C57B}" type="slidenum">
              <a:rPr lang="en-US" smtClean="0">
                <a:solidFill>
                  <a:schemeClr val="tx1"/>
                </a:solidFill>
              </a:rPr>
              <a:t>11</a:t>
            </a:fld>
            <a:endParaRPr lang="en-US">
              <a:solidFill>
                <a:schemeClr val="tx1"/>
              </a:solidFill>
            </a:endParaRPr>
          </a:p>
        </p:txBody>
      </p:sp>
    </p:spTree>
    <p:extLst>
      <p:ext uri="{BB962C8B-B14F-4D97-AF65-F5344CB8AC3E}">
        <p14:creationId xmlns:p14="http://schemas.microsoft.com/office/powerpoint/2010/main" val="10101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14CDD-B566-8D62-E8F4-161C991BA97E}"/>
              </a:ext>
            </a:extLst>
          </p:cNvPr>
          <p:cNvSpPr/>
          <p:nvPr/>
        </p:nvSpPr>
        <p:spPr>
          <a:xfrm>
            <a:off x="0" y="1143001"/>
            <a:ext cx="6096000" cy="4572000"/>
          </a:xfrm>
          <a:prstGeom prst="rect">
            <a:avLst/>
          </a:prstGeom>
          <a:gradFill flip="none" rotWithShape="1">
            <a:gsLst>
              <a:gs pos="0">
                <a:schemeClr val="accent1">
                  <a:shade val="30000"/>
                  <a:satMod val="115000"/>
                </a:schemeClr>
              </a:gs>
              <a:gs pos="2650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2" name="Title 1">
            <a:extLst>
              <a:ext uri="{FF2B5EF4-FFF2-40B4-BE49-F238E27FC236}">
                <a16:creationId xmlns:a16="http://schemas.microsoft.com/office/drawing/2014/main" id="{486F7BA7-F0ED-4244-B309-DB8494B79A0E}"/>
              </a:ext>
            </a:extLst>
          </p:cNvPr>
          <p:cNvSpPr>
            <a:spLocks noGrp="1"/>
          </p:cNvSpPr>
          <p:nvPr>
            <p:ph type="title"/>
          </p:nvPr>
        </p:nvSpPr>
        <p:spPr>
          <a:xfrm>
            <a:off x="609600" y="1143000"/>
            <a:ext cx="5257799" cy="4572000"/>
          </a:xfrm>
        </p:spPr>
        <p:txBody>
          <a:bodyPr anchor="ctr">
            <a:normAutofit/>
          </a:bodyPr>
          <a:lstStyle/>
          <a:p>
            <a:r>
              <a:rPr lang="en-US" sz="4000" b="1">
                <a:solidFill>
                  <a:schemeClr val="bg1"/>
                </a:solidFill>
              </a:rPr>
              <a:t>Lab 3</a:t>
            </a:r>
            <a:br>
              <a:rPr lang="en-US" sz="4000">
                <a:solidFill>
                  <a:schemeClr val="bg1"/>
                </a:solidFill>
              </a:rPr>
            </a:br>
            <a:r>
              <a:rPr lang="en-US" sz="4000">
                <a:solidFill>
                  <a:schemeClr val="bg1"/>
                </a:solidFill>
              </a:rPr>
              <a:t>Deploy end-to-end</a:t>
            </a:r>
          </a:p>
        </p:txBody>
      </p:sp>
      <p:sp>
        <p:nvSpPr>
          <p:cNvPr id="4" name="Slide Number Placeholder 3">
            <a:extLst>
              <a:ext uri="{FF2B5EF4-FFF2-40B4-BE49-F238E27FC236}">
                <a16:creationId xmlns:a16="http://schemas.microsoft.com/office/drawing/2014/main" id="{90E79E5B-9556-A5BB-5426-D90664B79089}"/>
              </a:ext>
            </a:extLst>
          </p:cNvPr>
          <p:cNvSpPr>
            <a:spLocks noGrp="1"/>
          </p:cNvSpPr>
          <p:nvPr>
            <p:ph type="sldNum"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643B4-7E4B-4B54-B9D9-996C2BB08E98}"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2224F626-543B-D292-48BC-89D76515D2BA}"/>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
        <p:nvSpPr>
          <p:cNvPr id="9" name="Rectangle 8">
            <a:extLst>
              <a:ext uri="{FF2B5EF4-FFF2-40B4-BE49-F238E27FC236}">
                <a16:creationId xmlns:a16="http://schemas.microsoft.com/office/drawing/2014/main" id="{65E53C04-28C3-BFFE-63E1-7892956F54CD}"/>
              </a:ext>
            </a:extLst>
          </p:cNvPr>
          <p:cNvSpPr/>
          <p:nvPr/>
        </p:nvSpPr>
        <p:spPr>
          <a:xfrm>
            <a:off x="7022592" y="1143001"/>
            <a:ext cx="4559808" cy="4572000"/>
          </a:xfrm>
          <a:prstGeom prst="rect">
            <a:avLst/>
          </a:prstGeom>
          <a:noFill/>
          <a:ln w="12700" cap="flat" cmpd="sng" algn="ctr">
            <a:noFill/>
            <a:prstDash val="solid"/>
            <a:miter lim="800000"/>
          </a:ln>
          <a:effectLst/>
        </p:spPr>
        <p:txBody>
          <a:bodyPr wrap="square" rtlCol="0" anchor="ctr">
            <a:noAutofit/>
          </a:bodyPr>
          <a:lstStyle/>
          <a:p>
            <a:pPr lvl="0">
              <a:defRPr/>
            </a:pPr>
            <a:r>
              <a:rPr lang="en-US" sz="2000" kern="0">
                <a:solidFill>
                  <a:srgbClr val="1D428A"/>
                </a:solidFill>
                <a:cs typeface="Segoe UI" panose="020B0502040204020203" pitchFamily="34" charset="0"/>
              </a:rPr>
              <a:t>Create backend API apps</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Bind apps to Config and Service Registry</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Deploy all backend APIs</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Configure Spring Cloud Gateway</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Test the full app</a:t>
            </a:r>
          </a:p>
          <a:p>
            <a:pPr lvl="0">
              <a:defRPr/>
            </a:pPr>
            <a:endParaRPr lang="en-US" sz="2000" kern="0">
              <a:solidFill>
                <a:srgbClr val="1D428A"/>
              </a:solidFill>
              <a:cs typeface="Segoe UI" panose="020B0502040204020203" pitchFamily="34" charset="0"/>
            </a:endParaRPr>
          </a:p>
          <a:p>
            <a:pPr lvl="0">
              <a:defRPr/>
            </a:pPr>
            <a:r>
              <a:rPr lang="en-US" sz="2000" kern="0">
                <a:solidFill>
                  <a:srgbClr val="1D428A"/>
                </a:solidFill>
                <a:cs typeface="Segoe UI" panose="020B0502040204020203" pitchFamily="34" charset="0"/>
              </a:rPr>
              <a:t>Explore API Portal </a:t>
            </a:r>
          </a:p>
        </p:txBody>
      </p:sp>
      <p:sp>
        <p:nvSpPr>
          <p:cNvPr id="14" name="Arrow: Pentagon 13">
            <a:extLst>
              <a:ext uri="{FF2B5EF4-FFF2-40B4-BE49-F238E27FC236}">
                <a16:creationId xmlns:a16="http://schemas.microsoft.com/office/drawing/2014/main" id="{2F5351D3-9DB4-6A5B-8054-EBA1C7DF84CD}"/>
              </a:ext>
            </a:extLst>
          </p:cNvPr>
          <p:cNvSpPr/>
          <p:nvPr/>
        </p:nvSpPr>
        <p:spPr>
          <a:xfrm>
            <a:off x="10210800" y="5859119"/>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45 mins</a:t>
            </a:r>
          </a:p>
        </p:txBody>
      </p:sp>
    </p:spTree>
    <p:extLst>
      <p:ext uri="{BB962C8B-B14F-4D97-AF65-F5344CB8AC3E}">
        <p14:creationId xmlns:p14="http://schemas.microsoft.com/office/powerpoint/2010/main" val="403235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19219 0 L 3.54167E-6 0 " pathEditMode="relative" rAng="0" ptsTypes="AA">
                                      <p:cBhvr>
                                        <p:cTn id="9" dur="750" fill="hold"/>
                                        <p:tgtEl>
                                          <p:spTgt spid="2"/>
                                        </p:tgtEl>
                                        <p:attrNameLst>
                                          <p:attrName>ppt_x</p:attrName>
                                          <p:attrName>ppt_y</p:attrName>
                                        </p:attrNameLst>
                                      </p:cBhvr>
                                      <p:rCtr x="960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6"/>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250"/>
                                  </p:stCondLst>
                                  <p:childTnLst>
                                    <p:animMotion origin="layout" path="M 3.33333E-6 0.04607 L 3.33333E-6 -1.48148E-6 " pathEditMode="relative" rAng="0" ptsTypes="AA">
                                      <p:cBhvr>
                                        <p:cTn id="24" dur="6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9" grpId="0"/>
      <p:bldP spid="9" grpId="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3489158"/>
            <a:ext cx="7712766" cy="1945556"/>
          </a:xfrm>
        </p:spPr>
        <p:txBody>
          <a:bodyPr anchor="b"/>
          <a:lstStyle/>
          <a:p>
            <a:r>
              <a:rPr lang="en-US" sz="5500"/>
              <a:t>Managing secrets using Key Vault</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0800"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10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229209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BFDD023-F1E9-C981-3E36-62C4DCA48445}"/>
              </a:ext>
            </a:extLst>
          </p:cNvPr>
          <p:cNvSpPr/>
          <p:nvPr/>
        </p:nvSpPr>
        <p:spPr>
          <a:xfrm rot="10800000">
            <a:off x="5404347" y="-1"/>
            <a:ext cx="6793869" cy="6770540"/>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a:gsLst>
              <a:gs pos="0">
                <a:schemeClr val="accent6">
                  <a:lumMod val="20000"/>
                  <a:lumOff val="80000"/>
                </a:schemeClr>
              </a:gs>
              <a:gs pos="51000">
                <a:schemeClr val="accent2">
                  <a:lumMod val="20000"/>
                  <a:lumOff val="80000"/>
                </a:schemeClr>
              </a:gs>
              <a:gs pos="100000">
                <a:schemeClr val="accent5">
                  <a:lumMod val="20000"/>
                  <a:lumOff val="8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15" name="Freeform: Shape 14">
            <a:extLst>
              <a:ext uri="{FF2B5EF4-FFF2-40B4-BE49-F238E27FC236}">
                <a16:creationId xmlns:a16="http://schemas.microsoft.com/office/drawing/2014/main" id="{031BA764-34FA-2ECF-1877-315F63ABFB01}"/>
              </a:ext>
            </a:extLst>
          </p:cNvPr>
          <p:cNvSpPr/>
          <p:nvPr/>
        </p:nvSpPr>
        <p:spPr>
          <a:xfrm rot="10800000">
            <a:off x="5975118" y="571499"/>
            <a:ext cx="6220401" cy="6199041"/>
          </a:xfrm>
          <a:custGeom>
            <a:avLst/>
            <a:gdLst>
              <a:gd name="connsiteX0" fmla="*/ 0 w 6409754"/>
              <a:gd name="connsiteY0" fmla="*/ 0 h 6387744"/>
              <a:gd name="connsiteX1" fmla="*/ 6409754 w 6409754"/>
              <a:gd name="connsiteY1" fmla="*/ 0 h 6387744"/>
              <a:gd name="connsiteX2" fmla="*/ 2897 w 6409754"/>
              <a:gd name="connsiteY2" fmla="*/ 6387744 h 6387744"/>
              <a:gd name="connsiteX3" fmla="*/ 0 w 6409754"/>
              <a:gd name="connsiteY3" fmla="*/ 6387744 h 6387744"/>
              <a:gd name="connsiteX4" fmla="*/ 0 w 6409754"/>
              <a:gd name="connsiteY4" fmla="*/ 0 h 638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9754" h="6387744">
                <a:moveTo>
                  <a:pt x="0" y="0"/>
                </a:moveTo>
                <a:lnTo>
                  <a:pt x="6409754" y="0"/>
                </a:lnTo>
                <a:lnTo>
                  <a:pt x="2897" y="6387744"/>
                </a:lnTo>
                <a:lnTo>
                  <a:pt x="0" y="6387744"/>
                </a:lnTo>
                <a:lnTo>
                  <a:pt x="0" y="0"/>
                </a:lnTo>
                <a:close/>
              </a:path>
            </a:pathLst>
          </a:custGeom>
          <a:gradFill flip="none" rotWithShape="1">
            <a:gsLst>
              <a:gs pos="29000">
                <a:schemeClr val="bg1"/>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aseline="-25000"/>
          </a:p>
        </p:txBody>
      </p:sp>
      <p:sp>
        <p:nvSpPr>
          <p:cNvPr id="3" name="Content Placeholder 2" hidden="1">
            <a:extLst>
              <a:ext uri="{FF2B5EF4-FFF2-40B4-BE49-F238E27FC236}">
                <a16:creationId xmlns:a16="http://schemas.microsoft.com/office/drawing/2014/main" id="{9BAAADE6-B156-8505-7F44-08E0D11DFF1B}"/>
              </a:ext>
            </a:extLst>
          </p:cNvPr>
          <p:cNvSpPr>
            <a:spLocks noGrp="1"/>
          </p:cNvSpPr>
          <p:nvPr>
            <p:ph type="body" sz="quarter" idx="12"/>
          </p:nvPr>
        </p:nvSpPr>
        <p:spPr>
          <a:xfrm>
            <a:off x="-3519490" y="-1369242"/>
            <a:ext cx="10972801" cy="319078"/>
          </a:xfrm>
        </p:spPr>
        <p:txBody>
          <a:bodyPr>
            <a:noAutofit/>
          </a:bodyPr>
          <a:lstStyle/>
          <a:p>
            <a:pPr marL="287338" indent="-287338">
              <a:lnSpc>
                <a:spcPts val="2353"/>
              </a:lnSpc>
              <a:spcAft>
                <a:spcPts val="600"/>
              </a:spcAft>
              <a:buBlip>
                <a:blip r:embed="rId3"/>
              </a:buBlip>
              <a:defRPr/>
            </a:pPr>
            <a:r>
              <a:rPr lang="en-US" sz="1800" spc="0">
                <a:gradFill>
                  <a:gsLst>
                    <a:gs pos="83000">
                      <a:srgbClr val="FFFFFF"/>
                    </a:gs>
                    <a:gs pos="100000">
                      <a:srgbClr val="FFFFFF"/>
                    </a:gs>
                  </a:gsLst>
                  <a:lin ang="5400000" scaled="1"/>
                </a:gradFill>
                <a:latin typeface="Metropolis" panose="00000500000000000000" pitchFamily="50" charset="0"/>
              </a:rPr>
              <a:t>Control distribution of secrets to reduce accidental leakage.</a:t>
            </a:r>
          </a:p>
          <a:p>
            <a:pPr marL="287338" indent="-287338">
              <a:lnSpc>
                <a:spcPts val="2353"/>
              </a:lnSpc>
              <a:spcAft>
                <a:spcPts val="600"/>
              </a:spcAft>
              <a:buBlip>
                <a:blip r:embed="rId3"/>
              </a:buBlip>
              <a:defRPr/>
            </a:pPr>
            <a:r>
              <a:rPr lang="en-US" sz="1800" spc="0">
                <a:gradFill>
                  <a:gsLst>
                    <a:gs pos="83000">
                      <a:srgbClr val="FFFFFF"/>
                    </a:gs>
                    <a:gs pos="100000">
                      <a:srgbClr val="FFFFFF"/>
                    </a:gs>
                  </a:gsLst>
                  <a:lin ang="5400000" scaled="1"/>
                </a:gradFill>
                <a:latin typeface="Metropolis" panose="00000500000000000000" pitchFamily="50" charset="0"/>
              </a:rPr>
              <a:t>Applications can securely access secrets.</a:t>
            </a:r>
          </a:p>
          <a:p>
            <a:pPr marL="287338" indent="-287338">
              <a:lnSpc>
                <a:spcPts val="2353"/>
              </a:lnSpc>
              <a:spcAft>
                <a:spcPts val="600"/>
              </a:spcAft>
              <a:buBlip>
                <a:blip r:embed="rId3"/>
              </a:buBlip>
              <a:defRPr/>
            </a:pPr>
            <a:r>
              <a:rPr lang="en-US" sz="1800" spc="0">
                <a:gradFill>
                  <a:gsLst>
                    <a:gs pos="83000">
                      <a:srgbClr val="FFFFFF"/>
                    </a:gs>
                    <a:gs pos="100000">
                      <a:srgbClr val="FFFFFF"/>
                    </a:gs>
                  </a:gsLst>
                  <a:lin ang="5400000" scaled="1"/>
                </a:gradFill>
                <a:latin typeface="Metropolis" panose="00000500000000000000" pitchFamily="50" charset="0"/>
              </a:rPr>
              <a:t>Control RBAC to Key Vault – security admin and others.</a:t>
            </a:r>
          </a:p>
          <a:p>
            <a:pPr marL="287338" indent="-287338">
              <a:lnSpc>
                <a:spcPts val="2353"/>
              </a:lnSpc>
              <a:spcAft>
                <a:spcPts val="600"/>
              </a:spcAft>
              <a:buBlip>
                <a:blip r:embed="rId3"/>
              </a:buBlip>
              <a:defRPr/>
            </a:pPr>
            <a:r>
              <a:rPr lang="en-US" sz="1800" spc="0">
                <a:gradFill>
                  <a:gsLst>
                    <a:gs pos="83000">
                      <a:srgbClr val="FFFFFF"/>
                    </a:gs>
                    <a:gs pos="100000">
                      <a:srgbClr val="FFFFFF"/>
                    </a:gs>
                  </a:gsLst>
                  <a:lin ang="5400000" scaled="1"/>
                </a:gradFill>
                <a:latin typeface="Metropolis" panose="00000500000000000000" pitchFamily="50" charset="0"/>
              </a:rPr>
              <a:t>Azure Key Vaults may be software- or hardware-enabled.</a:t>
            </a:r>
          </a:p>
          <a:p>
            <a:pPr marL="287338" indent="-287338">
              <a:lnSpc>
                <a:spcPts val="2353"/>
              </a:lnSpc>
              <a:spcAft>
                <a:spcPts val="600"/>
              </a:spcAft>
              <a:buBlip>
                <a:blip r:embed="rId3"/>
              </a:buBlip>
              <a:defRPr/>
            </a:pPr>
            <a:r>
              <a:rPr lang="en-US" sz="1800" spc="0">
                <a:gradFill>
                  <a:gsLst>
                    <a:gs pos="83000">
                      <a:srgbClr val="FFFFFF"/>
                    </a:gs>
                    <a:gs pos="100000">
                      <a:srgbClr val="FFFFFF"/>
                    </a:gs>
                  </a:gsLst>
                  <a:lin ang="5400000" scaled="1"/>
                </a:gradFill>
                <a:latin typeface="Metropolis" panose="00000500000000000000" pitchFamily="50" charset="0"/>
              </a:rPr>
              <a:t>Monitor access and use of secrets in Key Vault.</a:t>
            </a:r>
          </a:p>
        </p:txBody>
      </p:sp>
      <p:sp>
        <p:nvSpPr>
          <p:cNvPr id="2" name="Title 1">
            <a:extLst>
              <a:ext uri="{FF2B5EF4-FFF2-40B4-BE49-F238E27FC236}">
                <a16:creationId xmlns:a16="http://schemas.microsoft.com/office/drawing/2014/main" id="{DA3065B1-55AE-D510-868F-6DDF5463FD92}"/>
              </a:ext>
            </a:extLst>
          </p:cNvPr>
          <p:cNvSpPr>
            <a:spLocks noGrp="1"/>
          </p:cNvSpPr>
          <p:nvPr>
            <p:ph type="title"/>
          </p:nvPr>
        </p:nvSpPr>
        <p:spPr/>
        <p:txBody>
          <a:bodyPr/>
          <a:lstStyle/>
          <a:p>
            <a:r>
              <a:rPr lang="en-US"/>
              <a:t>Zero Trust – Manage Secrets using Key Vault</a:t>
            </a:r>
          </a:p>
        </p:txBody>
      </p:sp>
      <p:sp>
        <p:nvSpPr>
          <p:cNvPr id="4" name="Text Placeholder 3">
            <a:extLst>
              <a:ext uri="{FF2B5EF4-FFF2-40B4-BE49-F238E27FC236}">
                <a16:creationId xmlns:a16="http://schemas.microsoft.com/office/drawing/2014/main" id="{92C7D861-0A72-B1DF-5140-B3B23813F2BA}"/>
              </a:ext>
            </a:extLst>
          </p:cNvPr>
          <p:cNvSpPr>
            <a:spLocks noGrp="1"/>
          </p:cNvSpPr>
          <p:nvPr>
            <p:ph type="body" sz="quarter" idx="13"/>
          </p:nvPr>
        </p:nvSpPr>
        <p:spPr>
          <a:xfrm>
            <a:off x="609600" y="3869803"/>
            <a:ext cx="6154213" cy="2057096"/>
          </a:xfrm>
        </p:spPr>
        <p:txBody>
          <a:bodyPr>
            <a:noAutofit/>
          </a:bodyPr>
          <a:lstStyle/>
          <a:p>
            <a:pPr marL="342900" indent="-342900">
              <a:lnSpc>
                <a:spcPts val="2353"/>
              </a:lnSpc>
              <a:buFont typeface="Arial" panose="020B0604020202020204" pitchFamily="34" charset="0"/>
              <a:buChar char="•"/>
              <a:defRPr/>
            </a:pPr>
            <a:r>
              <a:rPr lang="en-US" sz="1400" spc="0">
                <a:latin typeface="Metropolis" panose="00000500000000000000" pitchFamily="50" charset="0"/>
              </a:rPr>
              <a:t>Control distribution of secrets to reduce accidental leakage.</a:t>
            </a:r>
          </a:p>
          <a:p>
            <a:pPr marL="342900" indent="-342900">
              <a:lnSpc>
                <a:spcPts val="2353"/>
              </a:lnSpc>
              <a:buFont typeface="Arial" panose="020B0604020202020204" pitchFamily="34" charset="0"/>
              <a:buChar char="•"/>
              <a:defRPr/>
            </a:pPr>
            <a:r>
              <a:rPr lang="en-US" sz="1400" spc="0">
                <a:latin typeface="Metropolis" panose="00000500000000000000" pitchFamily="50" charset="0"/>
              </a:rPr>
              <a:t>Applications can securely access secrets.</a:t>
            </a:r>
          </a:p>
          <a:p>
            <a:pPr marL="342900" indent="-342900">
              <a:lnSpc>
                <a:spcPts val="2353"/>
              </a:lnSpc>
              <a:buFont typeface="Arial" panose="020B0604020202020204" pitchFamily="34" charset="0"/>
              <a:buChar char="•"/>
              <a:defRPr/>
            </a:pPr>
            <a:r>
              <a:rPr lang="en-US" sz="1400" spc="0">
                <a:latin typeface="Metropolis" panose="00000500000000000000" pitchFamily="50" charset="0"/>
              </a:rPr>
              <a:t>Control RBAC to Key Vault – security admin and others.</a:t>
            </a:r>
          </a:p>
          <a:p>
            <a:pPr marL="342900" indent="-342900">
              <a:lnSpc>
                <a:spcPts val="2353"/>
              </a:lnSpc>
              <a:buFont typeface="Arial" panose="020B0604020202020204" pitchFamily="34" charset="0"/>
              <a:buChar char="•"/>
              <a:defRPr/>
            </a:pPr>
            <a:r>
              <a:rPr lang="en-US" sz="1400" spc="0">
                <a:latin typeface="Metropolis" panose="00000500000000000000" pitchFamily="50" charset="0"/>
              </a:rPr>
              <a:t>Azure Key Vaults may be software- or hardware-enabled.</a:t>
            </a:r>
          </a:p>
          <a:p>
            <a:pPr marL="342900" indent="-342900">
              <a:lnSpc>
                <a:spcPts val="2353"/>
              </a:lnSpc>
              <a:buFont typeface="Arial" panose="020B0604020202020204" pitchFamily="34" charset="0"/>
              <a:buChar char="•"/>
              <a:defRPr/>
            </a:pPr>
            <a:r>
              <a:rPr lang="en-US" sz="1400" spc="0">
                <a:latin typeface="Metropolis" panose="00000500000000000000" pitchFamily="50" charset="0"/>
              </a:rPr>
              <a:t>Monitor access and use of secrets in Key Vault.</a:t>
            </a:r>
          </a:p>
          <a:p>
            <a:pPr marL="342900" indent="-342900">
              <a:buFont typeface="Arial" panose="020B0604020202020204" pitchFamily="34" charset="0"/>
              <a:buChar char="•"/>
            </a:pPr>
            <a:endParaRPr lang="en-US" sz="1400"/>
          </a:p>
        </p:txBody>
      </p:sp>
      <p:grpSp>
        <p:nvGrpSpPr>
          <p:cNvPr id="256" name="Group 255" descr="App, Administrator, Developer/SRE/DevOps, Azure Active Directory, Security Admin all pointing to Key vault">
            <a:extLst>
              <a:ext uri="{FF2B5EF4-FFF2-40B4-BE49-F238E27FC236}">
                <a16:creationId xmlns:a16="http://schemas.microsoft.com/office/drawing/2014/main" id="{C5197BE2-0E38-0A1C-344A-6D0986AE805F}"/>
              </a:ext>
            </a:extLst>
          </p:cNvPr>
          <p:cNvGrpSpPr/>
          <p:nvPr/>
        </p:nvGrpSpPr>
        <p:grpSpPr>
          <a:xfrm>
            <a:off x="1343946" y="1238312"/>
            <a:ext cx="4685521" cy="2483397"/>
            <a:chOff x="845082" y="3757011"/>
            <a:chExt cx="4685521" cy="2483397"/>
          </a:xfrm>
        </p:grpSpPr>
        <p:pic>
          <p:nvPicPr>
            <p:cNvPr id="192" name="Picture 191">
              <a:extLst>
                <a:ext uri="{FF2B5EF4-FFF2-40B4-BE49-F238E27FC236}">
                  <a16:creationId xmlns:a16="http://schemas.microsoft.com/office/drawing/2014/main" id="{69822330-2E4C-B39F-1E4A-2EF72FA676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41878" y="5046887"/>
              <a:ext cx="700972" cy="623085"/>
            </a:xfrm>
            <a:prstGeom prst="rect">
              <a:avLst/>
            </a:prstGeom>
          </p:spPr>
        </p:pic>
        <p:grpSp>
          <p:nvGrpSpPr>
            <p:cNvPr id="178" name="Group 177">
              <a:extLst>
                <a:ext uri="{FF2B5EF4-FFF2-40B4-BE49-F238E27FC236}">
                  <a16:creationId xmlns:a16="http://schemas.microsoft.com/office/drawing/2014/main" id="{9A15BBB0-609C-E57D-4A83-3E1F73842366}"/>
                </a:ext>
              </a:extLst>
            </p:cNvPr>
            <p:cNvGrpSpPr/>
            <p:nvPr/>
          </p:nvGrpSpPr>
          <p:grpSpPr>
            <a:xfrm>
              <a:off x="1156992" y="3757011"/>
              <a:ext cx="702534" cy="702534"/>
              <a:chOff x="9139940" y="4720452"/>
              <a:chExt cx="459359" cy="459359"/>
            </a:xfrm>
          </p:grpSpPr>
          <p:sp>
            <p:nvSpPr>
              <p:cNvPr id="179" name="Oval 178">
                <a:extLst>
                  <a:ext uri="{FF2B5EF4-FFF2-40B4-BE49-F238E27FC236}">
                    <a16:creationId xmlns:a16="http://schemas.microsoft.com/office/drawing/2014/main" id="{19F5738B-5F15-4845-712B-F99298A16F55}"/>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2"/>
                  </a:solidFill>
                  <a:effectLst/>
                  <a:uLnTx/>
                  <a:uFillTx/>
                  <a:latin typeface="Metropolis" panose="00000500000000000000" pitchFamily="50" charset="0"/>
                  <a:ea typeface="Segoe UI" pitchFamily="34" charset="0"/>
                  <a:cs typeface="Segoe UI" pitchFamily="34" charset="0"/>
                </a:endParaRPr>
              </a:p>
            </p:txBody>
          </p:sp>
          <p:pic>
            <p:nvPicPr>
              <p:cNvPr id="180" name="Picture 179" descr="Icon&#10;&#10;Description automatically generated">
                <a:extLst>
                  <a:ext uri="{FF2B5EF4-FFF2-40B4-BE49-F238E27FC236}">
                    <a16:creationId xmlns:a16="http://schemas.microsoft.com/office/drawing/2014/main" id="{C8965F82-588D-6063-C39D-EFC50DAF7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sp>
          <p:nvSpPr>
            <p:cNvPr id="199" name="Rectangle 198">
              <a:extLst>
                <a:ext uri="{FF2B5EF4-FFF2-40B4-BE49-F238E27FC236}">
                  <a16:creationId xmlns:a16="http://schemas.microsoft.com/office/drawing/2014/main" id="{41E7D0B7-1998-2A06-D481-CE1E659AFFCE}"/>
                </a:ext>
              </a:extLst>
            </p:cNvPr>
            <p:cNvSpPr/>
            <p:nvPr/>
          </p:nvSpPr>
          <p:spPr>
            <a:xfrm>
              <a:off x="854524" y="4526631"/>
              <a:ext cx="1307471" cy="261610"/>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App</a:t>
              </a:r>
            </a:p>
          </p:txBody>
        </p:sp>
        <p:cxnSp>
          <p:nvCxnSpPr>
            <p:cNvPr id="200" name="Straight Arrow Connector 199">
              <a:extLst>
                <a:ext uri="{FF2B5EF4-FFF2-40B4-BE49-F238E27FC236}">
                  <a16:creationId xmlns:a16="http://schemas.microsoft.com/office/drawing/2014/main" id="{793B798D-DB00-2D4C-B14C-312A4303C19D}"/>
                </a:ext>
              </a:extLst>
            </p:cNvPr>
            <p:cNvCxnSpPr>
              <a:cxnSpLocks/>
            </p:cNvCxnSpPr>
            <p:nvPr/>
          </p:nvCxnSpPr>
          <p:spPr bwMode="gray">
            <a:xfrm>
              <a:off x="2132503" y="4108278"/>
              <a:ext cx="432547" cy="0"/>
            </a:xfrm>
            <a:prstGeom prst="straightConnector1">
              <a:avLst/>
            </a:prstGeom>
            <a:noFill/>
            <a:ln w="25400" cap="flat" cmpd="sng" algn="ctr">
              <a:solidFill>
                <a:schemeClr val="accent2"/>
              </a:solidFill>
              <a:prstDash val="solid"/>
              <a:miter lim="800000"/>
              <a:headEnd type="none" w="lg" len="med"/>
              <a:tailEnd type="triangle" w="lg" len="med"/>
            </a:ln>
            <a:effectLst/>
          </p:spPr>
        </p:cxnSp>
        <p:cxnSp>
          <p:nvCxnSpPr>
            <p:cNvPr id="201" name="Straight Arrow Connector 200">
              <a:extLst>
                <a:ext uri="{FF2B5EF4-FFF2-40B4-BE49-F238E27FC236}">
                  <a16:creationId xmlns:a16="http://schemas.microsoft.com/office/drawing/2014/main" id="{A6284623-67C2-8247-0433-C65DD9DC29BF}"/>
                </a:ext>
              </a:extLst>
            </p:cNvPr>
            <p:cNvCxnSpPr>
              <a:cxnSpLocks/>
            </p:cNvCxnSpPr>
            <p:nvPr/>
          </p:nvCxnSpPr>
          <p:spPr bwMode="gray">
            <a:xfrm flipH="1" flipV="1">
              <a:off x="3934650" y="4108278"/>
              <a:ext cx="432547" cy="0"/>
            </a:xfrm>
            <a:prstGeom prst="straightConnector1">
              <a:avLst/>
            </a:prstGeom>
            <a:noFill/>
            <a:ln w="25400" cap="flat" cmpd="sng" algn="ctr">
              <a:solidFill>
                <a:schemeClr val="accent2"/>
              </a:solidFill>
              <a:prstDash val="solid"/>
              <a:miter lim="800000"/>
              <a:headEnd type="none" w="lg" len="med"/>
              <a:tailEnd type="triangle" w="lg" len="med"/>
            </a:ln>
            <a:effectLst/>
          </p:spPr>
        </p:cxnSp>
        <p:pic>
          <p:nvPicPr>
            <p:cNvPr id="26" name="Graphic 25">
              <a:extLst>
                <a:ext uri="{FF2B5EF4-FFF2-40B4-BE49-F238E27FC236}">
                  <a16:creationId xmlns:a16="http://schemas.microsoft.com/office/drawing/2014/main" id="{C7DCBC4C-3716-4704-62F5-E06271E61B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41296" y="3757011"/>
              <a:ext cx="702534" cy="702534"/>
            </a:xfrm>
            <a:prstGeom prst="rect">
              <a:avLst/>
            </a:prstGeom>
          </p:spPr>
        </p:pic>
        <p:sp>
          <p:nvSpPr>
            <p:cNvPr id="202" name="Rectangle 201">
              <a:extLst>
                <a:ext uri="{FF2B5EF4-FFF2-40B4-BE49-F238E27FC236}">
                  <a16:creationId xmlns:a16="http://schemas.microsoft.com/office/drawing/2014/main" id="{5F984F27-E2FF-B07C-B0FA-57FEA103694F}"/>
                </a:ext>
              </a:extLst>
            </p:cNvPr>
            <p:cNvSpPr/>
            <p:nvPr/>
          </p:nvSpPr>
          <p:spPr>
            <a:xfrm>
              <a:off x="2538629" y="4527817"/>
              <a:ext cx="1307471" cy="261610"/>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Azure Key Vault</a:t>
              </a:r>
            </a:p>
          </p:txBody>
        </p:sp>
        <p:sp>
          <p:nvSpPr>
            <p:cNvPr id="203" name="Rectangle 202">
              <a:extLst>
                <a:ext uri="{FF2B5EF4-FFF2-40B4-BE49-F238E27FC236}">
                  <a16:creationId xmlns:a16="http://schemas.microsoft.com/office/drawing/2014/main" id="{55E0BCB4-6198-3CE9-FAD5-2151A63A5943}"/>
                </a:ext>
              </a:extLst>
            </p:cNvPr>
            <p:cNvSpPr/>
            <p:nvPr/>
          </p:nvSpPr>
          <p:spPr>
            <a:xfrm>
              <a:off x="4223132" y="4529003"/>
              <a:ext cx="1307471" cy="261610"/>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Administrator</a:t>
              </a:r>
            </a:p>
          </p:txBody>
        </p:sp>
        <p:grpSp>
          <p:nvGrpSpPr>
            <p:cNvPr id="230" name="Group 229">
              <a:extLst>
                <a:ext uri="{FF2B5EF4-FFF2-40B4-BE49-F238E27FC236}">
                  <a16:creationId xmlns:a16="http://schemas.microsoft.com/office/drawing/2014/main" id="{9E9DF644-A3F6-2901-3BE3-A6B607AB0CF3}"/>
                </a:ext>
              </a:extLst>
            </p:cNvPr>
            <p:cNvGrpSpPr/>
            <p:nvPr/>
          </p:nvGrpSpPr>
          <p:grpSpPr>
            <a:xfrm>
              <a:off x="4628356" y="3935236"/>
              <a:ext cx="526529" cy="591395"/>
              <a:chOff x="4628356" y="3721613"/>
              <a:chExt cx="656993" cy="737932"/>
            </a:xfrm>
          </p:grpSpPr>
          <p:pic>
            <p:nvPicPr>
              <p:cNvPr id="197" name="Graphic 196">
                <a:extLst>
                  <a:ext uri="{FF2B5EF4-FFF2-40B4-BE49-F238E27FC236}">
                    <a16:creationId xmlns:a16="http://schemas.microsoft.com/office/drawing/2014/main" id="{30A6569A-1EA3-AD36-90E2-C300782C4F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8356" y="3721613"/>
                <a:ext cx="569393" cy="569393"/>
              </a:xfrm>
              <a:prstGeom prst="rect">
                <a:avLst/>
              </a:prstGeom>
            </p:spPr>
          </p:pic>
          <p:sp>
            <p:nvSpPr>
              <p:cNvPr id="220" name="Freeform: Shape 219">
                <a:extLst>
                  <a:ext uri="{FF2B5EF4-FFF2-40B4-BE49-F238E27FC236}">
                    <a16:creationId xmlns:a16="http://schemas.microsoft.com/office/drawing/2014/main" id="{0E482694-4B83-31D9-938A-57A222ED9730}"/>
                  </a:ext>
                </a:extLst>
              </p:cNvPr>
              <p:cNvSpPr/>
              <p:nvPr/>
            </p:nvSpPr>
            <p:spPr>
              <a:xfrm>
                <a:off x="5016036" y="4136475"/>
                <a:ext cx="269313" cy="323070"/>
              </a:xfrm>
              <a:custGeom>
                <a:avLst/>
                <a:gdLst>
                  <a:gd name="connsiteX0" fmla="*/ 112586 w 112585"/>
                  <a:gd name="connsiteY0" fmla="*/ 63056 h 135058"/>
                  <a:gd name="connsiteX1" fmla="*/ 58103 w 112585"/>
                  <a:gd name="connsiteY1" fmla="*/ 134493 h 135058"/>
                  <a:gd name="connsiteX2" fmla="*/ 54388 w 112585"/>
                  <a:gd name="connsiteY2" fmla="*/ 134493 h 135058"/>
                  <a:gd name="connsiteX3" fmla="*/ 0 w 112585"/>
                  <a:gd name="connsiteY3" fmla="*/ 63056 h 135058"/>
                  <a:gd name="connsiteX4" fmla="*/ 0 w 112585"/>
                  <a:gd name="connsiteY4" fmla="*/ 19336 h 135058"/>
                  <a:gd name="connsiteX5" fmla="*/ 3429 w 112585"/>
                  <a:gd name="connsiteY5" fmla="*/ 15907 h 135058"/>
                  <a:gd name="connsiteX6" fmla="*/ 56293 w 112585"/>
                  <a:gd name="connsiteY6" fmla="*/ 0 h 135058"/>
                  <a:gd name="connsiteX7" fmla="*/ 108966 w 112585"/>
                  <a:gd name="connsiteY7" fmla="*/ 15907 h 135058"/>
                  <a:gd name="connsiteX8" fmla="*/ 112490 w 112585"/>
                  <a:gd name="connsiteY8" fmla="*/ 19336 h 13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5" h="135058">
                    <a:moveTo>
                      <a:pt x="112586" y="63056"/>
                    </a:moveTo>
                    <a:cubicBezTo>
                      <a:pt x="112586" y="99346"/>
                      <a:pt x="67818" y="128588"/>
                      <a:pt x="58103" y="134493"/>
                    </a:cubicBezTo>
                    <a:cubicBezTo>
                      <a:pt x="56979" y="135246"/>
                      <a:pt x="55511" y="135246"/>
                      <a:pt x="54388" y="134493"/>
                    </a:cubicBezTo>
                    <a:cubicBezTo>
                      <a:pt x="44672" y="128588"/>
                      <a:pt x="0" y="99346"/>
                      <a:pt x="0" y="63056"/>
                    </a:cubicBezTo>
                    <a:lnTo>
                      <a:pt x="0" y="19336"/>
                    </a:lnTo>
                    <a:cubicBezTo>
                      <a:pt x="50" y="17463"/>
                      <a:pt x="1556" y="15957"/>
                      <a:pt x="3429" y="15907"/>
                    </a:cubicBezTo>
                    <a:cubicBezTo>
                      <a:pt x="38195" y="14954"/>
                      <a:pt x="30194" y="0"/>
                      <a:pt x="56293" y="0"/>
                    </a:cubicBezTo>
                    <a:cubicBezTo>
                      <a:pt x="82391" y="0"/>
                      <a:pt x="74295" y="14954"/>
                      <a:pt x="108966" y="15907"/>
                    </a:cubicBezTo>
                    <a:cubicBezTo>
                      <a:pt x="110856" y="15954"/>
                      <a:pt x="112391" y="17448"/>
                      <a:pt x="112490" y="19336"/>
                    </a:cubicBezTo>
                    <a:close/>
                  </a:path>
                </a:pathLst>
              </a:custGeom>
              <a:solidFill>
                <a:srgbClr val="86D633"/>
              </a:solidFill>
              <a:ln w="28575" cap="flat">
                <a:solidFill>
                  <a:srgbClr val="000000"/>
                </a:solidFill>
                <a:prstDash val="solid"/>
                <a:miter/>
              </a:ln>
            </p:spPr>
            <p:txBody>
              <a:bodyPr rtlCol="0" anchor="ctr"/>
              <a:lstStyle/>
              <a:p>
                <a:endParaRPr lang="en-US">
                  <a:solidFill>
                    <a:schemeClr val="bg2"/>
                  </a:solidFill>
                  <a:latin typeface="Metropolis" panose="00000500000000000000" pitchFamily="50" charset="0"/>
                </a:endParaRPr>
              </a:p>
            </p:txBody>
          </p:sp>
        </p:grpSp>
        <p:cxnSp>
          <p:nvCxnSpPr>
            <p:cNvPr id="231" name="Straight Arrow Connector 230">
              <a:extLst>
                <a:ext uri="{FF2B5EF4-FFF2-40B4-BE49-F238E27FC236}">
                  <a16:creationId xmlns:a16="http://schemas.microsoft.com/office/drawing/2014/main" id="{363F0992-9D20-964B-2B56-C50CEE6C0931}"/>
                </a:ext>
              </a:extLst>
            </p:cNvPr>
            <p:cNvCxnSpPr>
              <a:cxnSpLocks/>
            </p:cNvCxnSpPr>
            <p:nvPr/>
          </p:nvCxnSpPr>
          <p:spPr bwMode="gray">
            <a:xfrm flipV="1">
              <a:off x="2054718" y="4985933"/>
              <a:ext cx="483712" cy="372496"/>
            </a:xfrm>
            <a:prstGeom prst="straightConnector1">
              <a:avLst/>
            </a:prstGeom>
            <a:noFill/>
            <a:ln w="25400" cap="flat" cmpd="sng" algn="ctr">
              <a:solidFill>
                <a:schemeClr val="accent2"/>
              </a:solidFill>
              <a:prstDash val="solid"/>
              <a:miter lim="800000"/>
              <a:headEnd type="none" w="lg" len="med"/>
              <a:tailEnd type="triangle" w="lg" len="med"/>
            </a:ln>
            <a:effectLst/>
          </p:spPr>
        </p:cxnSp>
        <p:pic>
          <p:nvPicPr>
            <p:cNvPr id="236" name="Graphic 235">
              <a:extLst>
                <a:ext uri="{FF2B5EF4-FFF2-40B4-BE49-F238E27FC236}">
                  <a16:creationId xmlns:a16="http://schemas.microsoft.com/office/drawing/2014/main" id="{CC6233D6-0751-0DF7-2BE9-DC69B4F861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0097" y="5246073"/>
              <a:ext cx="456324" cy="456324"/>
            </a:xfrm>
            <a:prstGeom prst="rect">
              <a:avLst/>
            </a:prstGeom>
          </p:spPr>
        </p:pic>
        <p:sp>
          <p:nvSpPr>
            <p:cNvPr id="237" name="Rectangle 236">
              <a:extLst>
                <a:ext uri="{FF2B5EF4-FFF2-40B4-BE49-F238E27FC236}">
                  <a16:creationId xmlns:a16="http://schemas.microsoft.com/office/drawing/2014/main" id="{5809F4D6-3B6E-94D3-B32C-FB426F8AA651}"/>
                </a:ext>
              </a:extLst>
            </p:cNvPr>
            <p:cNvSpPr/>
            <p:nvPr/>
          </p:nvSpPr>
          <p:spPr>
            <a:xfrm>
              <a:off x="845082" y="5807149"/>
              <a:ext cx="1307471" cy="430887"/>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Developer, SRE, DevOps…</a:t>
              </a:r>
            </a:p>
          </p:txBody>
        </p:sp>
        <p:sp>
          <p:nvSpPr>
            <p:cNvPr id="238" name="Rectangle 237">
              <a:extLst>
                <a:ext uri="{FF2B5EF4-FFF2-40B4-BE49-F238E27FC236}">
                  <a16:creationId xmlns:a16="http://schemas.microsoft.com/office/drawing/2014/main" id="{6F9AFD9B-2B9A-2484-EC45-34EA09E5B226}"/>
                </a:ext>
              </a:extLst>
            </p:cNvPr>
            <p:cNvSpPr/>
            <p:nvPr/>
          </p:nvSpPr>
          <p:spPr>
            <a:xfrm>
              <a:off x="2538629" y="5808335"/>
              <a:ext cx="1307471" cy="430887"/>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Azure Active Directory</a:t>
              </a:r>
            </a:p>
          </p:txBody>
        </p:sp>
        <p:sp>
          <p:nvSpPr>
            <p:cNvPr id="239" name="Rectangle 238">
              <a:extLst>
                <a:ext uri="{FF2B5EF4-FFF2-40B4-BE49-F238E27FC236}">
                  <a16:creationId xmlns:a16="http://schemas.microsoft.com/office/drawing/2014/main" id="{A67695AA-7B28-4213-6F5C-B82C5E8F3C47}"/>
                </a:ext>
              </a:extLst>
            </p:cNvPr>
            <p:cNvSpPr/>
            <p:nvPr/>
          </p:nvSpPr>
          <p:spPr>
            <a:xfrm>
              <a:off x="4205538" y="5809521"/>
              <a:ext cx="1307471" cy="430887"/>
            </a:xfrm>
            <a:prstGeom prst="rect">
              <a:avLst/>
            </a:prstGeom>
          </p:spPr>
          <p:txBody>
            <a:bodyPr wrap="square">
              <a:spAutoFit/>
            </a:bodyPr>
            <a:lstStyle/>
            <a:p>
              <a:pPr algn="ctr" defTabSz="914400"/>
              <a:r>
                <a:rPr lang="en-US" sz="1100" b="1" kern="0">
                  <a:solidFill>
                    <a:schemeClr val="bg2"/>
                  </a:solidFill>
                  <a:latin typeface="Metropolis" panose="00000500000000000000" pitchFamily="50" charset="0"/>
                  <a:cs typeface="Arial"/>
                </a:rPr>
                <a:t>Security</a:t>
              </a:r>
              <a:br>
                <a:rPr lang="en-US" sz="1100" b="1" kern="0">
                  <a:solidFill>
                    <a:schemeClr val="bg2"/>
                  </a:solidFill>
                  <a:latin typeface="Metropolis" panose="00000500000000000000" pitchFamily="50" charset="0"/>
                  <a:cs typeface="Arial"/>
                </a:rPr>
              </a:br>
              <a:r>
                <a:rPr lang="en-US" sz="1100" b="1" kern="0">
                  <a:solidFill>
                    <a:schemeClr val="bg2"/>
                  </a:solidFill>
                  <a:latin typeface="Metropolis" panose="00000500000000000000" pitchFamily="50" charset="0"/>
                  <a:cs typeface="Arial"/>
                </a:rPr>
                <a:t>Administrator</a:t>
              </a:r>
            </a:p>
          </p:txBody>
        </p:sp>
        <p:cxnSp>
          <p:nvCxnSpPr>
            <p:cNvPr id="242" name="Straight Arrow Connector 241">
              <a:extLst>
                <a:ext uri="{FF2B5EF4-FFF2-40B4-BE49-F238E27FC236}">
                  <a16:creationId xmlns:a16="http://schemas.microsoft.com/office/drawing/2014/main" id="{8B16AB1E-F054-8C72-31C6-E84CE965230D}"/>
                </a:ext>
              </a:extLst>
            </p:cNvPr>
            <p:cNvCxnSpPr>
              <a:cxnSpLocks/>
            </p:cNvCxnSpPr>
            <p:nvPr/>
          </p:nvCxnSpPr>
          <p:spPr bwMode="gray">
            <a:xfrm flipH="1" flipV="1">
              <a:off x="3845901" y="4985933"/>
              <a:ext cx="483712" cy="372496"/>
            </a:xfrm>
            <a:prstGeom prst="straightConnector1">
              <a:avLst/>
            </a:prstGeom>
            <a:noFill/>
            <a:ln w="25400" cap="flat" cmpd="sng" algn="ctr">
              <a:solidFill>
                <a:schemeClr val="accent2"/>
              </a:solidFill>
              <a:prstDash val="solid"/>
              <a:miter lim="800000"/>
              <a:headEnd type="none" w="lg" len="med"/>
              <a:tailEnd type="triangle" w="lg" len="med"/>
            </a:ln>
            <a:effectLst/>
          </p:spPr>
        </p:cxnSp>
        <p:grpSp>
          <p:nvGrpSpPr>
            <p:cNvPr id="255" name="Group 254">
              <a:extLst>
                <a:ext uri="{FF2B5EF4-FFF2-40B4-BE49-F238E27FC236}">
                  <a16:creationId xmlns:a16="http://schemas.microsoft.com/office/drawing/2014/main" id="{C35C1268-32C4-9843-A7AC-338B4AA386F9}"/>
                </a:ext>
              </a:extLst>
            </p:cNvPr>
            <p:cNvGrpSpPr/>
            <p:nvPr/>
          </p:nvGrpSpPr>
          <p:grpSpPr>
            <a:xfrm>
              <a:off x="4628356" y="5246073"/>
              <a:ext cx="685420" cy="561076"/>
              <a:chOff x="4628356" y="5246073"/>
              <a:chExt cx="685420" cy="561076"/>
            </a:xfrm>
          </p:grpSpPr>
          <p:pic>
            <p:nvPicPr>
              <p:cNvPr id="234" name="Graphic 233">
                <a:extLst>
                  <a:ext uri="{FF2B5EF4-FFF2-40B4-BE49-F238E27FC236}">
                    <a16:creationId xmlns:a16="http://schemas.microsoft.com/office/drawing/2014/main" id="{C93B8190-9A4E-03AA-6E3B-798E979F25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8356" y="5246073"/>
                <a:ext cx="456324" cy="456324"/>
              </a:xfrm>
              <a:prstGeom prst="rect">
                <a:avLst/>
              </a:prstGeom>
            </p:spPr>
          </p:pic>
          <p:grpSp>
            <p:nvGrpSpPr>
              <p:cNvPr id="254" name="Group 253">
                <a:extLst>
                  <a:ext uri="{FF2B5EF4-FFF2-40B4-BE49-F238E27FC236}">
                    <a16:creationId xmlns:a16="http://schemas.microsoft.com/office/drawing/2014/main" id="{BDD36624-F679-48C1-E15B-4F120C8CBF4C}"/>
                  </a:ext>
                </a:extLst>
              </p:cNvPr>
              <p:cNvGrpSpPr/>
              <p:nvPr/>
            </p:nvGrpSpPr>
            <p:grpSpPr>
              <a:xfrm>
                <a:off x="4995993" y="5509513"/>
                <a:ext cx="317783" cy="297636"/>
                <a:chOff x="5620107" y="5495911"/>
                <a:chExt cx="482975" cy="452355"/>
              </a:xfrm>
            </p:grpSpPr>
            <p:sp>
              <p:nvSpPr>
                <p:cNvPr id="253" name="Freeform: Shape 252">
                  <a:extLst>
                    <a:ext uri="{FF2B5EF4-FFF2-40B4-BE49-F238E27FC236}">
                      <a16:creationId xmlns:a16="http://schemas.microsoft.com/office/drawing/2014/main" id="{12F6482F-0A5B-D774-2EAA-F1781D44573A}"/>
                    </a:ext>
                  </a:extLst>
                </p:cNvPr>
                <p:cNvSpPr/>
                <p:nvPr/>
              </p:nvSpPr>
              <p:spPr>
                <a:xfrm>
                  <a:off x="5620107" y="5495911"/>
                  <a:ext cx="426716" cy="373064"/>
                </a:xfrm>
                <a:custGeom>
                  <a:avLst/>
                  <a:gdLst>
                    <a:gd name="connsiteX0" fmla="*/ 133512 w 426716"/>
                    <a:gd name="connsiteY0" fmla="*/ 21425 h 373064"/>
                    <a:gd name="connsiteX1" fmla="*/ 133512 w 426716"/>
                    <a:gd name="connsiteY1" fmla="*/ 75066 h 373064"/>
                    <a:gd name="connsiteX2" fmla="*/ 295815 w 426716"/>
                    <a:gd name="connsiteY2" fmla="*/ 75066 h 373064"/>
                    <a:gd name="connsiteX3" fmla="*/ 295815 w 426716"/>
                    <a:gd name="connsiteY3" fmla="*/ 21425 h 373064"/>
                    <a:gd name="connsiteX4" fmla="*/ 295162 w 426716"/>
                    <a:gd name="connsiteY4" fmla="*/ 21425 h 373064"/>
                    <a:gd name="connsiteX5" fmla="*/ 134164 w 426716"/>
                    <a:gd name="connsiteY5" fmla="*/ 21425 h 373064"/>
                    <a:gd name="connsiteX6" fmla="*/ 133512 w 426716"/>
                    <a:gd name="connsiteY6" fmla="*/ 21425 h 373064"/>
                    <a:gd name="connsiteX7" fmla="*/ 134164 w 426716"/>
                    <a:gd name="connsiteY7" fmla="*/ 14 h 373064"/>
                    <a:gd name="connsiteX8" fmla="*/ 295162 w 426716"/>
                    <a:gd name="connsiteY8" fmla="*/ 14 h 373064"/>
                    <a:gd name="connsiteX9" fmla="*/ 317150 w 426716"/>
                    <a:gd name="connsiteY9" fmla="*/ 20346 h 373064"/>
                    <a:gd name="connsiteX10" fmla="*/ 317150 w 426716"/>
                    <a:gd name="connsiteY10" fmla="*/ 75066 h 373064"/>
                    <a:gd name="connsiteX11" fmla="*/ 412484 w 426716"/>
                    <a:gd name="connsiteY11" fmla="*/ 75066 h 373064"/>
                    <a:gd name="connsiteX12" fmla="*/ 426716 w 426716"/>
                    <a:gd name="connsiteY12" fmla="*/ 75066 h 373064"/>
                    <a:gd name="connsiteX13" fmla="*/ 426716 w 426716"/>
                    <a:gd name="connsiteY13" fmla="*/ 151247 h 373064"/>
                    <a:gd name="connsiteX14" fmla="*/ 426716 w 426716"/>
                    <a:gd name="connsiteY14" fmla="*/ 184154 h 373064"/>
                    <a:gd name="connsiteX15" fmla="*/ 426716 w 426716"/>
                    <a:gd name="connsiteY15" fmla="*/ 230340 h 373064"/>
                    <a:gd name="connsiteX16" fmla="*/ 426716 w 426716"/>
                    <a:gd name="connsiteY16" fmla="*/ 351753 h 373064"/>
                    <a:gd name="connsiteX17" fmla="*/ 426716 w 426716"/>
                    <a:gd name="connsiteY17" fmla="*/ 373064 h 373064"/>
                    <a:gd name="connsiteX18" fmla="*/ 412484 w 426716"/>
                    <a:gd name="connsiteY18" fmla="*/ 373064 h 373064"/>
                    <a:gd name="connsiteX19" fmla="*/ 14232 w 426716"/>
                    <a:gd name="connsiteY19" fmla="*/ 373064 h 373064"/>
                    <a:gd name="connsiteX20" fmla="*/ 0 w 426716"/>
                    <a:gd name="connsiteY20" fmla="*/ 373064 h 373064"/>
                    <a:gd name="connsiteX21" fmla="*/ 0 w 426716"/>
                    <a:gd name="connsiteY21" fmla="*/ 309257 h 373064"/>
                    <a:gd name="connsiteX22" fmla="*/ 0 w 426716"/>
                    <a:gd name="connsiteY22" fmla="*/ 234080 h 373064"/>
                    <a:gd name="connsiteX23" fmla="*/ 0 w 426716"/>
                    <a:gd name="connsiteY23" fmla="*/ 184154 h 373064"/>
                    <a:gd name="connsiteX24" fmla="*/ 0 w 426716"/>
                    <a:gd name="connsiteY24" fmla="*/ 151247 h 373064"/>
                    <a:gd name="connsiteX25" fmla="*/ 0 w 426716"/>
                    <a:gd name="connsiteY25" fmla="*/ 75066 h 373064"/>
                    <a:gd name="connsiteX26" fmla="*/ 14232 w 426716"/>
                    <a:gd name="connsiteY26" fmla="*/ 75066 h 373064"/>
                    <a:gd name="connsiteX27" fmla="*/ 112176 w 426716"/>
                    <a:gd name="connsiteY27" fmla="*/ 75066 h 373064"/>
                    <a:gd name="connsiteX28" fmla="*/ 112176 w 426716"/>
                    <a:gd name="connsiteY28" fmla="*/ 20346 h 373064"/>
                    <a:gd name="connsiteX29" fmla="*/ 134164 w 426716"/>
                    <a:gd name="connsiteY29" fmla="*/ 14 h 37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6716" h="373064">
                      <a:moveTo>
                        <a:pt x="133512" y="21425"/>
                      </a:moveTo>
                      <a:lnTo>
                        <a:pt x="133512" y="75066"/>
                      </a:lnTo>
                      <a:lnTo>
                        <a:pt x="295815" y="75066"/>
                      </a:lnTo>
                      <a:lnTo>
                        <a:pt x="295815" y="21425"/>
                      </a:lnTo>
                      <a:cubicBezTo>
                        <a:pt x="295599" y="21397"/>
                        <a:pt x="295378" y="21397"/>
                        <a:pt x="295162" y="21425"/>
                      </a:cubicBezTo>
                      <a:lnTo>
                        <a:pt x="134164" y="21425"/>
                      </a:lnTo>
                      <a:cubicBezTo>
                        <a:pt x="133948" y="21395"/>
                        <a:pt x="133728" y="21395"/>
                        <a:pt x="133512" y="21425"/>
                      </a:cubicBezTo>
                      <a:close/>
                      <a:moveTo>
                        <a:pt x="134164" y="14"/>
                      </a:moveTo>
                      <a:lnTo>
                        <a:pt x="295162" y="14"/>
                      </a:lnTo>
                      <a:cubicBezTo>
                        <a:pt x="306836" y="-410"/>
                        <a:pt x="316661" y="8674"/>
                        <a:pt x="317150" y="20346"/>
                      </a:cubicBezTo>
                      <a:lnTo>
                        <a:pt x="317150" y="75066"/>
                      </a:lnTo>
                      <a:lnTo>
                        <a:pt x="412484" y="75066"/>
                      </a:lnTo>
                      <a:cubicBezTo>
                        <a:pt x="420344" y="75066"/>
                        <a:pt x="426716" y="75066"/>
                        <a:pt x="426716" y="75066"/>
                      </a:cubicBezTo>
                      <a:lnTo>
                        <a:pt x="426716" y="151247"/>
                      </a:lnTo>
                      <a:lnTo>
                        <a:pt x="426716" y="184154"/>
                      </a:lnTo>
                      <a:lnTo>
                        <a:pt x="426716" y="230340"/>
                      </a:lnTo>
                      <a:lnTo>
                        <a:pt x="426716" y="351753"/>
                      </a:lnTo>
                      <a:lnTo>
                        <a:pt x="426716" y="373064"/>
                      </a:lnTo>
                      <a:cubicBezTo>
                        <a:pt x="426716" y="373064"/>
                        <a:pt x="420344" y="373064"/>
                        <a:pt x="412484" y="373064"/>
                      </a:cubicBezTo>
                      <a:lnTo>
                        <a:pt x="14232" y="373064"/>
                      </a:lnTo>
                      <a:cubicBezTo>
                        <a:pt x="6372" y="373064"/>
                        <a:pt x="0" y="373064"/>
                        <a:pt x="0" y="373064"/>
                      </a:cubicBezTo>
                      <a:lnTo>
                        <a:pt x="0" y="309257"/>
                      </a:lnTo>
                      <a:lnTo>
                        <a:pt x="0" y="234080"/>
                      </a:lnTo>
                      <a:lnTo>
                        <a:pt x="0" y="184154"/>
                      </a:lnTo>
                      <a:lnTo>
                        <a:pt x="0" y="151247"/>
                      </a:lnTo>
                      <a:lnTo>
                        <a:pt x="0" y="75066"/>
                      </a:lnTo>
                      <a:cubicBezTo>
                        <a:pt x="0" y="75066"/>
                        <a:pt x="6372" y="75066"/>
                        <a:pt x="14232" y="75066"/>
                      </a:cubicBezTo>
                      <a:lnTo>
                        <a:pt x="112176" y="75066"/>
                      </a:lnTo>
                      <a:lnTo>
                        <a:pt x="112176" y="20346"/>
                      </a:lnTo>
                      <a:cubicBezTo>
                        <a:pt x="112665" y="8674"/>
                        <a:pt x="122490" y="-410"/>
                        <a:pt x="134164" y="14"/>
                      </a:cubicBezTo>
                      <a:close/>
                    </a:path>
                  </a:pathLst>
                </a:custGeom>
                <a:solidFill>
                  <a:srgbClr val="000000"/>
                </a:solidFill>
                <a:ln w="24871" cap="flat">
                  <a:noFill/>
                  <a:prstDash val="solid"/>
                  <a:miter/>
                </a:ln>
              </p:spPr>
              <p:txBody>
                <a:bodyPr rtlCol="0" anchor="ctr"/>
                <a:lstStyle/>
                <a:p>
                  <a:endParaRPr lang="en-US">
                    <a:solidFill>
                      <a:schemeClr val="bg2"/>
                    </a:solidFill>
                    <a:latin typeface="Metropolis" panose="00000500000000000000" pitchFamily="50" charset="0"/>
                  </a:endParaRPr>
                </a:p>
              </p:txBody>
            </p:sp>
            <p:pic>
              <p:nvPicPr>
                <p:cNvPr id="244" name="Graphic 243">
                  <a:extLst>
                    <a:ext uri="{FF2B5EF4-FFF2-40B4-BE49-F238E27FC236}">
                      <a16:creationId xmlns:a16="http://schemas.microsoft.com/office/drawing/2014/main" id="{8525857A-39AA-81AE-1A72-79300B0FB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1265" y="5496449"/>
                  <a:ext cx="451817" cy="451817"/>
                </a:xfrm>
                <a:prstGeom prst="rect">
                  <a:avLst/>
                </a:prstGeom>
              </p:spPr>
            </p:pic>
          </p:grpSp>
        </p:grpSp>
      </p:grpSp>
      <p:pic>
        <p:nvPicPr>
          <p:cNvPr id="11" name="Picture 10" descr="Screenshot">
            <a:extLst>
              <a:ext uri="{FF2B5EF4-FFF2-40B4-BE49-F238E27FC236}">
                <a16:creationId xmlns:a16="http://schemas.microsoft.com/office/drawing/2014/main" id="{ECD10CEB-F670-3DA5-4E06-7EE24C2DA70A}"/>
              </a:ext>
            </a:extLst>
          </p:cNvPr>
          <p:cNvPicPr>
            <a:picLocks noChangeAspect="1"/>
          </p:cNvPicPr>
          <p:nvPr/>
        </p:nvPicPr>
        <p:blipFill rotWithShape="1">
          <a:blip r:embed="rId12">
            <a:extLst>
              <a:ext uri="{28A0092B-C50C-407E-A947-70E740481C1C}">
                <a14:useLocalDpi xmlns:a14="http://schemas.microsoft.com/office/drawing/2010/main" val="0"/>
              </a:ext>
            </a:extLst>
          </a:blip>
          <a:srcRect r="29286" b="23027"/>
          <a:stretch/>
        </p:blipFill>
        <p:spPr>
          <a:xfrm>
            <a:off x="6875610" y="1120475"/>
            <a:ext cx="4706790" cy="2434109"/>
          </a:xfrm>
          <a:prstGeom prst="rect">
            <a:avLst/>
          </a:prstGeom>
        </p:spPr>
      </p:pic>
      <p:pic>
        <p:nvPicPr>
          <p:cNvPr id="8" name="Picture 7" descr="Screenshot">
            <a:extLst>
              <a:ext uri="{FF2B5EF4-FFF2-40B4-BE49-F238E27FC236}">
                <a16:creationId xmlns:a16="http://schemas.microsoft.com/office/drawing/2014/main" id="{53A4D378-18BF-0A4B-8C13-D7ABCAAC980D}"/>
              </a:ext>
            </a:extLst>
          </p:cNvPr>
          <p:cNvPicPr>
            <a:picLocks noChangeAspect="1"/>
          </p:cNvPicPr>
          <p:nvPr/>
        </p:nvPicPr>
        <p:blipFill rotWithShape="1">
          <a:blip r:embed="rId13">
            <a:extLst>
              <a:ext uri="{28A0092B-C50C-407E-A947-70E740481C1C}">
                <a14:useLocalDpi xmlns:a14="http://schemas.microsoft.com/office/drawing/2010/main" val="0"/>
              </a:ext>
            </a:extLst>
          </a:blip>
          <a:srcRect l="-6941" t="-6940" r="31319" b="25006"/>
          <a:stretch/>
        </p:blipFill>
        <p:spPr>
          <a:xfrm>
            <a:off x="6393320" y="3561149"/>
            <a:ext cx="5181542" cy="2667231"/>
          </a:xfrm>
          <a:prstGeom prst="rect">
            <a:avLst/>
          </a:prstGeom>
        </p:spPr>
      </p:pic>
      <p:sp>
        <p:nvSpPr>
          <p:cNvPr id="16" name="Footer Placeholder 15">
            <a:extLst>
              <a:ext uri="{FF2B5EF4-FFF2-40B4-BE49-F238E27FC236}">
                <a16:creationId xmlns:a16="http://schemas.microsoft.com/office/drawing/2014/main" id="{DE6417B2-B715-E207-42AF-432BE61ACC43}"/>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7" name="Slide Number Placeholder 16">
            <a:extLst>
              <a:ext uri="{FF2B5EF4-FFF2-40B4-BE49-F238E27FC236}">
                <a16:creationId xmlns:a16="http://schemas.microsoft.com/office/drawing/2014/main" id="{FAADC411-F3DD-54E0-B28B-C92ED884507C}"/>
              </a:ext>
            </a:extLst>
          </p:cNvPr>
          <p:cNvSpPr>
            <a:spLocks noGrp="1"/>
          </p:cNvSpPr>
          <p:nvPr>
            <p:ph type="sldNum" idx="10"/>
          </p:nvPr>
        </p:nvSpPr>
        <p:spPr/>
        <p:txBody>
          <a:bodyPr/>
          <a:lstStyle/>
          <a:p>
            <a:fld id="{3BD295A3-96FB-4E80-91AF-4225D266C57B}" type="slidenum">
              <a:rPr lang="en-US" smtClean="0">
                <a:solidFill>
                  <a:schemeClr val="tx1"/>
                </a:solidFill>
              </a:rPr>
              <a:t>14</a:t>
            </a:fld>
            <a:endParaRPr lang="en-US">
              <a:solidFill>
                <a:schemeClr val="tx1"/>
              </a:solidFill>
            </a:endParaRPr>
          </a:p>
        </p:txBody>
      </p:sp>
    </p:spTree>
    <p:extLst>
      <p:ext uri="{BB962C8B-B14F-4D97-AF65-F5344CB8AC3E}">
        <p14:creationId xmlns:p14="http://schemas.microsoft.com/office/powerpoint/2010/main" val="36677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500"/>
                                        <p:tgtEl>
                                          <p:spTgt spid="256"/>
                                        </p:tgtEl>
                                      </p:cBhvr>
                                    </p:animEffect>
                                  </p:childTnLst>
                                </p:cTn>
                              </p:par>
                              <p:par>
                                <p:cTn id="8" presetID="42" presetClass="path" presetSubtype="0" decel="100000" fill="hold" nodeType="withEffect">
                                  <p:stCondLst>
                                    <p:cond delay="0"/>
                                  </p:stCondLst>
                                  <p:childTnLst>
                                    <p:animMotion origin="layout" path="M -3.75E-6 0.04607 L -3.75E-6 -4.07407E-6 " pathEditMode="relative" rAng="0" ptsTypes="AA">
                                      <p:cBhvr>
                                        <p:cTn id="9" dur="600" fill="hold"/>
                                        <p:tgtEl>
                                          <p:spTgt spid="256"/>
                                        </p:tgtEl>
                                        <p:attrNameLst>
                                          <p:attrName>ppt_x</p:attrName>
                                          <p:attrName>ppt_y</p:attrName>
                                        </p:attrNameLst>
                                      </p:cBhvr>
                                      <p:rCtr x="0" y="-2315"/>
                                    </p:animMotion>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42" presetClass="path" presetSubtype="0" decel="100000" fill="hold" grpId="1" nodeType="withEffect">
                                  <p:stCondLst>
                                    <p:cond delay="250"/>
                                  </p:stCondLst>
                                  <p:childTnLst>
                                    <p:animMotion origin="layout" path="M 2.08333E-7 0.04606 L 2.08333E-7 7.40741E-7 " pathEditMode="relative" rAng="0" ptsTypes="AA">
                                      <p:cBhvr>
                                        <p:cTn id="26" dur="600" fill="hold"/>
                                        <p:tgtEl>
                                          <p:spTgt spid="3">
                                            <p:txEl>
                                              <p:pRg st="0" end="0"/>
                                            </p:txEl>
                                          </p:spTgt>
                                        </p:tgtEl>
                                        <p:attrNameLst>
                                          <p:attrName>ppt_x</p:attrName>
                                          <p:attrName>ppt_y</p:attrName>
                                        </p:attrNameLst>
                                      </p:cBhvr>
                                      <p:rCtr x="0" y="-2292"/>
                                    </p:animMotion>
                                  </p:childTnLst>
                                </p:cTn>
                              </p:par>
                              <p:par>
                                <p:cTn id="27" presetID="42" presetClass="path" presetSubtype="0" decel="100000" fill="hold" grpId="1" nodeType="withEffect">
                                  <p:stCondLst>
                                    <p:cond delay="250"/>
                                  </p:stCondLst>
                                  <p:childTnLst>
                                    <p:animMotion origin="layout" path="M 2.91667E-6 0.04606 L 2.91667E-6 4.07407E-6 " pathEditMode="relative" rAng="0" ptsTypes="AA">
                                      <p:cBhvr>
                                        <p:cTn id="28" dur="600" fill="hold"/>
                                        <p:tgtEl>
                                          <p:spTgt spid="3">
                                            <p:txEl>
                                              <p:pRg st="1" end="1"/>
                                            </p:txEl>
                                          </p:spTgt>
                                        </p:tgtEl>
                                        <p:attrNameLst>
                                          <p:attrName>ppt_x</p:attrName>
                                          <p:attrName>ppt_y</p:attrName>
                                        </p:attrNameLst>
                                      </p:cBhvr>
                                      <p:rCtr x="0" y="-2292"/>
                                    </p:animMotion>
                                  </p:childTnLst>
                                </p:cTn>
                              </p:par>
                              <p:par>
                                <p:cTn id="29" presetID="42" presetClass="path" presetSubtype="0" decel="100000" fill="hold" grpId="1" nodeType="withEffect">
                                  <p:stCondLst>
                                    <p:cond delay="250"/>
                                  </p:stCondLst>
                                  <p:childTnLst>
                                    <p:animMotion origin="layout" path="M -8.33333E-7 0.04607 L -8.33333E-7 -3.7037E-6 " pathEditMode="relative" rAng="0" ptsTypes="AA">
                                      <p:cBhvr>
                                        <p:cTn id="30" dur="600" fill="hold"/>
                                        <p:tgtEl>
                                          <p:spTgt spid="3">
                                            <p:txEl>
                                              <p:pRg st="2" end="2"/>
                                            </p:txEl>
                                          </p:spTgt>
                                        </p:tgtEl>
                                        <p:attrNameLst>
                                          <p:attrName>ppt_x</p:attrName>
                                          <p:attrName>ppt_y</p:attrName>
                                        </p:attrNameLst>
                                      </p:cBhvr>
                                      <p:rCtr x="0" y="-2292"/>
                                    </p:animMotion>
                                  </p:childTnLst>
                                </p:cTn>
                              </p:par>
                              <p:par>
                                <p:cTn id="31" presetID="42" presetClass="path" presetSubtype="0" decel="100000" fill="hold" grpId="1" nodeType="withEffect">
                                  <p:stCondLst>
                                    <p:cond delay="250"/>
                                  </p:stCondLst>
                                  <p:childTnLst>
                                    <p:animMotion origin="layout" path="M 3.33333E-6 0.04607 L 3.33333E-6 -1.48148E-6 " pathEditMode="relative" rAng="0" ptsTypes="AA">
                                      <p:cBhvr>
                                        <p:cTn id="32" dur="600" fill="hold"/>
                                        <p:tgtEl>
                                          <p:spTgt spid="3">
                                            <p:txEl>
                                              <p:pRg st="3" end="3"/>
                                            </p:txEl>
                                          </p:spTgt>
                                        </p:tgtEl>
                                        <p:attrNameLst>
                                          <p:attrName>ppt_x</p:attrName>
                                          <p:attrName>ppt_y</p:attrName>
                                        </p:attrNameLst>
                                      </p:cBhvr>
                                      <p:rCtr x="0" y="-2315"/>
                                    </p:animMotion>
                                  </p:childTnLst>
                                </p:cTn>
                              </p:par>
                              <p:par>
                                <p:cTn id="33" presetID="42" presetClass="path" presetSubtype="0" decel="100000" fill="hold" grpId="1" nodeType="withEffect">
                                  <p:stCondLst>
                                    <p:cond delay="250"/>
                                  </p:stCondLst>
                                  <p:childTnLst>
                                    <p:animMotion origin="layout" path="M -6.93889E-18 0.04607 L -6.93889E-18 -3.33333E-6 " pathEditMode="relative" rAng="0" ptsTypes="AA">
                                      <p:cBhvr>
                                        <p:cTn id="34" dur="600" fill="hold"/>
                                        <p:tgtEl>
                                          <p:spTgt spid="3">
                                            <p:txEl>
                                              <p:pRg st="4" end="4"/>
                                            </p:txEl>
                                          </p:spTgt>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78A4011-A236-C5BC-2673-689846EAA2E8}"/>
              </a:ext>
              <a:ext uri="{C183D7F6-B498-43B3-948B-1728B52AA6E4}">
                <adec:decorative xmlns:adec="http://schemas.microsoft.com/office/drawing/2017/decorative" val="1"/>
              </a:ext>
            </a:extLst>
          </p:cNvPr>
          <p:cNvSpPr>
            <a:spLocks/>
          </p:cNvSpPr>
          <p:nvPr/>
        </p:nvSpPr>
        <p:spPr>
          <a:xfrm rot="13500000">
            <a:off x="8499655" y="912654"/>
            <a:ext cx="4417369" cy="8598581"/>
          </a:xfrm>
          <a:custGeom>
            <a:avLst/>
            <a:gdLst>
              <a:gd name="connsiteX0" fmla="*/ 4404835 w 4417369"/>
              <a:gd name="connsiteY0" fmla="*/ 8598581 h 8598581"/>
              <a:gd name="connsiteX1" fmla="*/ 735573 w 4417369"/>
              <a:gd name="connsiteY1" fmla="*/ 4929319 h 8598581"/>
              <a:gd name="connsiteX2" fmla="*/ 727733 w 4417369"/>
              <a:gd name="connsiteY2" fmla="*/ 4937160 h 8598581"/>
              <a:gd name="connsiteX3" fmla="*/ 0 w 4417369"/>
              <a:gd name="connsiteY3" fmla="*/ 4209427 h 8598581"/>
              <a:gd name="connsiteX4" fmla="*/ 4209427 w 4417369"/>
              <a:gd name="connsiteY4" fmla="*/ 0 h 8598581"/>
              <a:gd name="connsiteX5" fmla="*/ 4417369 w 4417369"/>
              <a:gd name="connsiteY5" fmla="*/ 207942 h 859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7369" h="8598581">
                <a:moveTo>
                  <a:pt x="4404835" y="8598581"/>
                </a:moveTo>
                <a:lnTo>
                  <a:pt x="735573" y="4929319"/>
                </a:lnTo>
                <a:lnTo>
                  <a:pt x="727733" y="4937160"/>
                </a:lnTo>
                <a:lnTo>
                  <a:pt x="0" y="4209427"/>
                </a:lnTo>
                <a:lnTo>
                  <a:pt x="4209427" y="0"/>
                </a:lnTo>
                <a:lnTo>
                  <a:pt x="4417369" y="207942"/>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9" name="Freeform: Shape 8">
            <a:extLst>
              <a:ext uri="{FF2B5EF4-FFF2-40B4-BE49-F238E27FC236}">
                <a16:creationId xmlns:a16="http://schemas.microsoft.com/office/drawing/2014/main" id="{A78048C6-02C1-C318-780D-04490E3BA29F}"/>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itle 1">
            <a:extLst>
              <a:ext uri="{FF2B5EF4-FFF2-40B4-BE49-F238E27FC236}">
                <a16:creationId xmlns:a16="http://schemas.microsoft.com/office/drawing/2014/main" id="{82CBF4BC-DCDA-B043-9CF0-5A829C922B6E}"/>
              </a:ext>
            </a:extLst>
          </p:cNvPr>
          <p:cNvSpPr>
            <a:spLocks noGrp="1"/>
          </p:cNvSpPr>
          <p:nvPr>
            <p:ph type="title"/>
          </p:nvPr>
        </p:nvSpPr>
        <p:spPr/>
        <p:txBody>
          <a:bodyPr/>
          <a:lstStyle/>
          <a:p>
            <a:r>
              <a:rPr lang="en-US"/>
              <a:t>Managed Identities for Azure Resources</a:t>
            </a:r>
          </a:p>
        </p:txBody>
      </p:sp>
      <p:sp>
        <p:nvSpPr>
          <p:cNvPr id="4" name="Slide Number Placeholder 3">
            <a:extLst>
              <a:ext uri="{FF2B5EF4-FFF2-40B4-BE49-F238E27FC236}">
                <a16:creationId xmlns:a16="http://schemas.microsoft.com/office/drawing/2014/main" id="{FFBE975A-B25B-F74D-B3F1-9B4DCB146229}"/>
              </a:ext>
            </a:extLst>
          </p:cNvPr>
          <p:cNvSpPr>
            <a:spLocks noGrp="1"/>
          </p:cNvSpPr>
          <p:nvPr>
            <p:ph type="sldNum" idx="10"/>
          </p:nvPr>
        </p:nvSpPr>
        <p:spPr/>
        <p:txBody>
          <a:bodyPr/>
          <a:lstStyle/>
          <a:p>
            <a:fld id="{62FB4060-1EB5-C649-9E52-C941FF13CAC6}" type="slidenum">
              <a:rPr lang="en-US" smtClean="0">
                <a:solidFill>
                  <a:schemeClr val="tx1"/>
                </a:solidFill>
              </a:rPr>
              <a:t>15</a:t>
            </a:fld>
            <a:endParaRPr lang="en-US">
              <a:solidFill>
                <a:schemeClr val="tx1"/>
              </a:solidFill>
            </a:endParaRPr>
          </a:p>
        </p:txBody>
      </p:sp>
      <p:sp>
        <p:nvSpPr>
          <p:cNvPr id="6" name="Footer Placeholder 5">
            <a:extLst>
              <a:ext uri="{FF2B5EF4-FFF2-40B4-BE49-F238E27FC236}">
                <a16:creationId xmlns:a16="http://schemas.microsoft.com/office/drawing/2014/main" id="{FBCAD1FD-B066-7016-62BF-4B623084B83B}"/>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3" name="Content Placeholder 2">
            <a:extLst>
              <a:ext uri="{FF2B5EF4-FFF2-40B4-BE49-F238E27FC236}">
                <a16:creationId xmlns:a16="http://schemas.microsoft.com/office/drawing/2014/main" id="{0382720F-268B-1545-9636-C86D8428635C}"/>
              </a:ext>
            </a:extLst>
          </p:cNvPr>
          <p:cNvSpPr>
            <a:spLocks noGrp="1"/>
          </p:cNvSpPr>
          <p:nvPr>
            <p:ph type="body" sz="quarter" idx="12"/>
          </p:nvPr>
        </p:nvSpPr>
        <p:spPr/>
        <p:txBody>
          <a:bodyPr/>
          <a:lstStyle/>
          <a:p>
            <a:pPr marL="342900" indent="-342900">
              <a:buFont typeface="Arial" panose="020B0604020202020204" pitchFamily="34" charset="0"/>
              <a:buChar char="•"/>
            </a:pPr>
            <a:r>
              <a:rPr lang="en-US"/>
              <a:t>Gives your Azure resource an identity on Azure Active Directory.</a:t>
            </a:r>
          </a:p>
          <a:p>
            <a:pPr marL="342900" indent="-342900">
              <a:buFont typeface="Arial" panose="020B0604020202020204" pitchFamily="34" charset="0"/>
              <a:buChar char="•"/>
            </a:pPr>
            <a:r>
              <a:rPr lang="en-US"/>
              <a:t>A system managed identity will help you as follows:</a:t>
            </a:r>
          </a:p>
          <a:p>
            <a:pPr marL="684213" lvl="1" indent="-342900">
              <a:buFont typeface="Arial" panose="020B0604020202020204" pitchFamily="34" charset="0"/>
              <a:buChar char="•"/>
            </a:pPr>
            <a:r>
              <a:rPr lang="en-US" b="1">
                <a:solidFill>
                  <a:schemeClr val="accent5"/>
                </a:solidFill>
              </a:rPr>
              <a:t>Eliminate</a:t>
            </a:r>
            <a:r>
              <a:rPr lang="en-US"/>
              <a:t> the need for credentials in your code.</a:t>
            </a:r>
          </a:p>
          <a:p>
            <a:pPr marL="684213" lvl="1" indent="-342900">
              <a:buFont typeface="Arial" panose="020B0604020202020204" pitchFamily="34" charset="0"/>
              <a:buChar char="•"/>
            </a:pPr>
            <a:r>
              <a:rPr lang="en-US" b="1">
                <a:solidFill>
                  <a:schemeClr val="accent5"/>
                </a:solidFill>
              </a:rPr>
              <a:t>Rotate</a:t>
            </a:r>
            <a:r>
              <a:rPr lang="en-US"/>
              <a:t> credentials automatically.</a:t>
            </a:r>
          </a:p>
          <a:p>
            <a:pPr marL="684213" lvl="1" indent="-342900">
              <a:buFont typeface="Arial" panose="020B0604020202020204" pitchFamily="34" charset="0"/>
              <a:buChar char="•"/>
            </a:pPr>
            <a:r>
              <a:rPr lang="en-US" b="1">
                <a:solidFill>
                  <a:schemeClr val="accent5"/>
                </a:solidFill>
              </a:rPr>
              <a:t>Reduce</a:t>
            </a:r>
            <a:r>
              <a:rPr lang="en-US"/>
              <a:t> your involvement in managing identities to a minimum.</a:t>
            </a:r>
          </a:p>
          <a:p>
            <a:pPr marL="342900" indent="-342900">
              <a:buFont typeface="Arial" panose="020B0604020202020204" pitchFamily="34" charset="0"/>
              <a:buChar char="•"/>
            </a:pPr>
            <a:r>
              <a:rPr lang="en-US"/>
              <a:t>A user assigned identity:</a:t>
            </a:r>
          </a:p>
          <a:p>
            <a:pPr marL="684213" lvl="1" indent="-342900">
              <a:buFont typeface="Arial" panose="020B0604020202020204" pitchFamily="34" charset="0"/>
              <a:buChar char="•"/>
            </a:pPr>
            <a:r>
              <a:rPr lang="en-US"/>
              <a:t>Can be reused. </a:t>
            </a:r>
          </a:p>
          <a:p>
            <a:pPr marL="684213" lvl="1" indent="-342900">
              <a:buFont typeface="Arial" panose="020B0604020202020204" pitchFamily="34" charset="0"/>
              <a:buChar char="•"/>
            </a:pPr>
            <a:r>
              <a:rPr lang="en-US"/>
              <a:t>Must be managed by you.</a:t>
            </a:r>
          </a:p>
        </p:txBody>
      </p:sp>
      <p:pic>
        <p:nvPicPr>
          <p:cNvPr id="5" name="Graphic 4">
            <a:extLst>
              <a:ext uri="{FF2B5EF4-FFF2-40B4-BE49-F238E27FC236}">
                <a16:creationId xmlns:a16="http://schemas.microsoft.com/office/drawing/2014/main" id="{1912DB69-4237-A044-993E-D4FECD115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303" y="3429000"/>
            <a:ext cx="2076098" cy="2731707"/>
          </a:xfrm>
          <a:prstGeom prst="rect">
            <a:avLst/>
          </a:prstGeom>
        </p:spPr>
      </p:pic>
    </p:spTree>
    <p:extLst>
      <p:ext uri="{BB962C8B-B14F-4D97-AF65-F5344CB8AC3E}">
        <p14:creationId xmlns:p14="http://schemas.microsoft.com/office/powerpoint/2010/main" val="271087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F2423C1-CD8B-D004-7168-26A10702C4C7}"/>
              </a:ext>
              <a:ext uri="{C183D7F6-B498-43B3-948B-1728B52AA6E4}">
                <adec:decorative xmlns:adec="http://schemas.microsoft.com/office/drawing/2017/decorative" val="1"/>
              </a:ext>
            </a:extLst>
          </p:cNvPr>
          <p:cNvSpPr>
            <a:spLocks/>
          </p:cNvSpPr>
          <p:nvPr/>
        </p:nvSpPr>
        <p:spPr>
          <a:xfrm rot="13500000">
            <a:off x="8499655" y="912654"/>
            <a:ext cx="4417369" cy="8598581"/>
          </a:xfrm>
          <a:custGeom>
            <a:avLst/>
            <a:gdLst>
              <a:gd name="connsiteX0" fmla="*/ 4404835 w 4417369"/>
              <a:gd name="connsiteY0" fmla="*/ 8598581 h 8598581"/>
              <a:gd name="connsiteX1" fmla="*/ 735573 w 4417369"/>
              <a:gd name="connsiteY1" fmla="*/ 4929319 h 8598581"/>
              <a:gd name="connsiteX2" fmla="*/ 727733 w 4417369"/>
              <a:gd name="connsiteY2" fmla="*/ 4937160 h 8598581"/>
              <a:gd name="connsiteX3" fmla="*/ 0 w 4417369"/>
              <a:gd name="connsiteY3" fmla="*/ 4209427 h 8598581"/>
              <a:gd name="connsiteX4" fmla="*/ 4209427 w 4417369"/>
              <a:gd name="connsiteY4" fmla="*/ 0 h 8598581"/>
              <a:gd name="connsiteX5" fmla="*/ 4417369 w 4417369"/>
              <a:gd name="connsiteY5" fmla="*/ 207942 h 859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7369" h="8598581">
                <a:moveTo>
                  <a:pt x="4404835" y="8598581"/>
                </a:moveTo>
                <a:lnTo>
                  <a:pt x="735573" y="4929319"/>
                </a:lnTo>
                <a:lnTo>
                  <a:pt x="727733" y="4937160"/>
                </a:lnTo>
                <a:lnTo>
                  <a:pt x="0" y="4209427"/>
                </a:lnTo>
                <a:lnTo>
                  <a:pt x="4209427" y="0"/>
                </a:lnTo>
                <a:lnTo>
                  <a:pt x="4417369" y="207942"/>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7" name="Freeform: Shape 6">
            <a:extLst>
              <a:ext uri="{FF2B5EF4-FFF2-40B4-BE49-F238E27FC236}">
                <a16:creationId xmlns:a16="http://schemas.microsoft.com/office/drawing/2014/main" id="{E4DCEDEC-F4A0-1919-2C17-4A08A25A2FE4}"/>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itle 1">
            <a:extLst>
              <a:ext uri="{FF2B5EF4-FFF2-40B4-BE49-F238E27FC236}">
                <a16:creationId xmlns:a16="http://schemas.microsoft.com/office/drawing/2014/main" id="{19CB8077-B7D7-DC4B-AA63-283FF677FA7B}"/>
              </a:ext>
            </a:extLst>
          </p:cNvPr>
          <p:cNvSpPr>
            <a:spLocks noGrp="1"/>
          </p:cNvSpPr>
          <p:nvPr>
            <p:ph type="title"/>
          </p:nvPr>
        </p:nvSpPr>
        <p:spPr/>
        <p:txBody>
          <a:bodyPr/>
          <a:lstStyle/>
          <a:p>
            <a:r>
              <a:rPr lang="en-US"/>
              <a:t>Azure role-based access control (RBAC) </a:t>
            </a:r>
          </a:p>
        </p:txBody>
      </p:sp>
      <p:sp>
        <p:nvSpPr>
          <p:cNvPr id="4" name="Slide Number Placeholder 3">
            <a:extLst>
              <a:ext uri="{FF2B5EF4-FFF2-40B4-BE49-F238E27FC236}">
                <a16:creationId xmlns:a16="http://schemas.microsoft.com/office/drawing/2014/main" id="{A5507417-E377-E089-96C3-DAB44C5739F4}"/>
              </a:ext>
            </a:extLst>
          </p:cNvPr>
          <p:cNvSpPr>
            <a:spLocks noGrp="1"/>
          </p:cNvSpPr>
          <p:nvPr>
            <p:ph type="sldNum" idx="10"/>
          </p:nvPr>
        </p:nvSpPr>
        <p:spPr/>
        <p:txBody>
          <a:bodyPr/>
          <a:lstStyle/>
          <a:p>
            <a:fld id="{62FB4060-1EB5-C649-9E52-C941FF13CAC6}" type="slidenum">
              <a:rPr lang="en-US" smtClean="0">
                <a:solidFill>
                  <a:schemeClr val="tx1"/>
                </a:solidFill>
              </a:rPr>
              <a:t>16</a:t>
            </a:fld>
            <a:endParaRPr lang="en-US">
              <a:solidFill>
                <a:schemeClr val="tx1"/>
              </a:solidFill>
            </a:endParaRPr>
          </a:p>
        </p:txBody>
      </p:sp>
      <p:sp>
        <p:nvSpPr>
          <p:cNvPr id="5" name="Footer Placeholder 4">
            <a:extLst>
              <a:ext uri="{FF2B5EF4-FFF2-40B4-BE49-F238E27FC236}">
                <a16:creationId xmlns:a16="http://schemas.microsoft.com/office/drawing/2014/main" id="{25013DB9-F8B7-D485-858A-AD3368317493}"/>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3" name="Content Placeholder 2">
            <a:extLst>
              <a:ext uri="{FF2B5EF4-FFF2-40B4-BE49-F238E27FC236}">
                <a16:creationId xmlns:a16="http://schemas.microsoft.com/office/drawing/2014/main" id="{26FD8675-D2C0-DD47-9857-10865A5CB920}"/>
              </a:ext>
            </a:extLst>
          </p:cNvPr>
          <p:cNvSpPr>
            <a:spLocks noGrp="1"/>
          </p:cNvSpPr>
          <p:nvPr>
            <p:ph type="body" sz="quarter" idx="12"/>
          </p:nvPr>
        </p:nvSpPr>
        <p:spPr/>
        <p:txBody>
          <a:bodyPr/>
          <a:lstStyle/>
          <a:p>
            <a:pPr marL="342900" indent="-342900">
              <a:buFont typeface="Arial" panose="020B0604020202020204" pitchFamily="34" charset="0"/>
              <a:buChar char="•"/>
            </a:pPr>
            <a:r>
              <a:rPr lang="en-US"/>
              <a:t>What can I do with Azure RBAC? Some examples:</a:t>
            </a:r>
          </a:p>
          <a:p>
            <a:pPr marL="744538" lvl="1" indent="-400050">
              <a:buFont typeface="Arial" panose="020B0604020202020204" pitchFamily="34" charset="0"/>
              <a:buChar char="•"/>
            </a:pPr>
            <a:r>
              <a:rPr lang="en-US"/>
              <a:t>Allow one user to manage virtual machines.</a:t>
            </a:r>
          </a:p>
          <a:p>
            <a:pPr marL="744538" lvl="1" indent="-400050">
              <a:buFont typeface="Arial" panose="020B0604020202020204" pitchFamily="34" charset="0"/>
              <a:buChar char="•"/>
            </a:pPr>
            <a:r>
              <a:rPr lang="en-US"/>
              <a:t>Allow a DBA group to manage the Azure SQL databases.</a:t>
            </a:r>
          </a:p>
          <a:p>
            <a:pPr marL="744538" lvl="1" indent="-400050">
              <a:buFont typeface="Arial" panose="020B0604020202020204" pitchFamily="34" charset="0"/>
              <a:buChar char="•"/>
            </a:pPr>
            <a:r>
              <a:rPr lang="en-US"/>
              <a:t>Allow an application to access resources in a resource group.</a:t>
            </a:r>
          </a:p>
          <a:p>
            <a:pPr marL="342900" indent="-342900">
              <a:buFont typeface="Arial" panose="020B0604020202020204" pitchFamily="34" charset="0"/>
              <a:buChar char="•"/>
            </a:pPr>
            <a:r>
              <a:rPr lang="en-US"/>
              <a:t>Security principal:</a:t>
            </a:r>
          </a:p>
          <a:p>
            <a:pPr marL="744538" lvl="1" indent="-400050">
              <a:buFont typeface="Arial" panose="020B0604020202020204" pitchFamily="34" charset="0"/>
              <a:buChar char="•"/>
            </a:pPr>
            <a:r>
              <a:rPr lang="en-US"/>
              <a:t>User</a:t>
            </a:r>
          </a:p>
          <a:p>
            <a:pPr marL="744538" lvl="1" indent="-400050">
              <a:buFont typeface="Arial" panose="020B0604020202020204" pitchFamily="34" charset="0"/>
              <a:buChar char="•"/>
            </a:pPr>
            <a:r>
              <a:rPr lang="en-US"/>
              <a:t>Group</a:t>
            </a:r>
          </a:p>
          <a:p>
            <a:pPr marL="744538" lvl="1" indent="-400050">
              <a:buFont typeface="Arial" panose="020B0604020202020204" pitchFamily="34" charset="0"/>
              <a:buChar char="•"/>
            </a:pPr>
            <a:r>
              <a:rPr lang="en-US"/>
              <a:t>Service Principal</a:t>
            </a:r>
          </a:p>
          <a:p>
            <a:pPr marL="744538" lvl="1" indent="-400050">
              <a:buFont typeface="Arial" panose="020B0604020202020204" pitchFamily="34" charset="0"/>
              <a:buChar char="•"/>
            </a:pPr>
            <a:r>
              <a:rPr lang="en-US"/>
              <a:t>Managed Identity</a:t>
            </a:r>
          </a:p>
          <a:p>
            <a:pPr marL="342900" indent="-342900">
              <a:buFont typeface="Arial" panose="020B0604020202020204" pitchFamily="34" charset="0"/>
              <a:buChar char="•"/>
            </a:pPr>
            <a:r>
              <a:rPr lang="en-US"/>
              <a:t>Roles</a:t>
            </a:r>
          </a:p>
          <a:p>
            <a:pPr lvl="1"/>
            <a:endParaRPr lang="en-US"/>
          </a:p>
        </p:txBody>
      </p:sp>
      <p:grpSp>
        <p:nvGrpSpPr>
          <p:cNvPr id="8" name="manage" descr="manage, cloud-based hardware, security">
            <a:extLst>
              <a:ext uri="{FF2B5EF4-FFF2-40B4-BE49-F238E27FC236}">
                <a16:creationId xmlns:a16="http://schemas.microsoft.com/office/drawing/2014/main" id="{44B35C47-1205-EE4F-A4EB-9D09F9E1CF19}"/>
              </a:ext>
            </a:extLst>
          </p:cNvPr>
          <p:cNvGrpSpPr/>
          <p:nvPr/>
        </p:nvGrpSpPr>
        <p:grpSpPr>
          <a:xfrm>
            <a:off x="9121856" y="3607027"/>
            <a:ext cx="2404887" cy="2500445"/>
            <a:chOff x="4477326" y="5668469"/>
            <a:chExt cx="397725" cy="400412"/>
          </a:xfrm>
        </p:grpSpPr>
        <p:sp>
          <p:nvSpPr>
            <p:cNvPr id="9" name="Freeform: Shape 401">
              <a:extLst>
                <a:ext uri="{FF2B5EF4-FFF2-40B4-BE49-F238E27FC236}">
                  <a16:creationId xmlns:a16="http://schemas.microsoft.com/office/drawing/2014/main" id="{CC6603F0-2195-584F-B9DD-136980127B40}"/>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chemeClr val="accent3">
                <a:alpha val="48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0" name="Freeform: Shape 402">
              <a:extLst>
                <a:ext uri="{FF2B5EF4-FFF2-40B4-BE49-F238E27FC236}">
                  <a16:creationId xmlns:a16="http://schemas.microsoft.com/office/drawing/2014/main" id="{0CD50F21-4148-F145-BD79-F7A5425C5AC8}"/>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chemeClr val="accent2">
                <a:alpha val="50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1" name="Freeform: Shape 403">
              <a:extLst>
                <a:ext uri="{FF2B5EF4-FFF2-40B4-BE49-F238E27FC236}">
                  <a16:creationId xmlns:a16="http://schemas.microsoft.com/office/drawing/2014/main" id="{C562E5FC-65E2-F846-92B3-51B0F9CFA38E}"/>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chemeClr val="accent2">
                <a:alpha val="50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2" name="Freeform: Shape 404">
              <a:extLst>
                <a:ext uri="{FF2B5EF4-FFF2-40B4-BE49-F238E27FC236}">
                  <a16:creationId xmlns:a16="http://schemas.microsoft.com/office/drawing/2014/main" id="{F9A45074-C90B-BA4A-A3CA-1EFD8A1E6043}"/>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chemeClr val="accent3">
                <a:alpha val="48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3" name="Freeform: Shape 405">
              <a:extLst>
                <a:ext uri="{FF2B5EF4-FFF2-40B4-BE49-F238E27FC236}">
                  <a16:creationId xmlns:a16="http://schemas.microsoft.com/office/drawing/2014/main" id="{2AFB858B-AAFC-004D-810F-742C95976AAC}"/>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chemeClr val="accent3">
                <a:alpha val="48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4" name="Freeform: Shape 406">
              <a:extLst>
                <a:ext uri="{FF2B5EF4-FFF2-40B4-BE49-F238E27FC236}">
                  <a16:creationId xmlns:a16="http://schemas.microsoft.com/office/drawing/2014/main" id="{B24255BA-C4E5-9D4A-895A-6AD518F4E7B1}"/>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chemeClr val="accent3">
                <a:alpha val="48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5" name="Freeform: Shape 407">
              <a:extLst>
                <a:ext uri="{FF2B5EF4-FFF2-40B4-BE49-F238E27FC236}">
                  <a16:creationId xmlns:a16="http://schemas.microsoft.com/office/drawing/2014/main" id="{04188954-AE9B-9343-867E-AC65E9CAC455}"/>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chemeClr val="accent2">
                <a:alpha val="50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6" name="Freeform: Shape 408">
              <a:extLst>
                <a:ext uri="{FF2B5EF4-FFF2-40B4-BE49-F238E27FC236}">
                  <a16:creationId xmlns:a16="http://schemas.microsoft.com/office/drawing/2014/main" id="{7B5BEB7D-E7B3-0346-A0AB-CDC58DADCF37}"/>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chemeClr val="accent2">
                <a:alpha val="50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7" name="Freeform: Shape 409">
              <a:extLst>
                <a:ext uri="{FF2B5EF4-FFF2-40B4-BE49-F238E27FC236}">
                  <a16:creationId xmlns:a16="http://schemas.microsoft.com/office/drawing/2014/main" id="{BF61870C-0EFA-2640-AC68-20D9398FE41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chemeClr val="accent3">
                <a:alpha val="48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8" name="Freeform: Shape 410">
              <a:extLst>
                <a:ext uri="{FF2B5EF4-FFF2-40B4-BE49-F238E27FC236}">
                  <a16:creationId xmlns:a16="http://schemas.microsoft.com/office/drawing/2014/main" id="{F98D97AA-1CEE-F645-BEB8-50624FB0B57A}"/>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chemeClr val="accent2">
                <a:alpha val="50000"/>
              </a:schemeClr>
            </a:solidFill>
            <a:ln w="4068" cap="flat">
              <a:noFill/>
              <a:prstDash val="solid"/>
              <a:miter/>
            </a:ln>
          </p:spPr>
          <p:txBody>
            <a:bodyPr rtlCol="0" anchor="ctr"/>
            <a:lstStyle/>
            <a:p>
              <a:endParaRPr lang="en-US">
                <a:latin typeface="Metropolis" panose="00000500000000000000" pitchFamily="50" charset="0"/>
              </a:endParaRPr>
            </a:p>
          </p:txBody>
        </p:sp>
        <p:sp>
          <p:nvSpPr>
            <p:cNvPr id="19" name="Freeform: Shape 411">
              <a:extLst>
                <a:ext uri="{FF2B5EF4-FFF2-40B4-BE49-F238E27FC236}">
                  <a16:creationId xmlns:a16="http://schemas.microsoft.com/office/drawing/2014/main" id="{4CCB6C40-12A2-A14F-A278-6934E1991D08}"/>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chemeClr val="accent3"/>
            </a:solidFill>
            <a:ln w="4068" cap="flat">
              <a:noFill/>
              <a:prstDash val="solid"/>
              <a:miter/>
            </a:ln>
          </p:spPr>
          <p:txBody>
            <a:bodyPr rtlCol="0" anchor="ctr"/>
            <a:lstStyle/>
            <a:p>
              <a:endParaRPr lang="en-US">
                <a:latin typeface="Metropolis" panose="00000500000000000000" pitchFamily="50" charset="0"/>
              </a:endParaRPr>
            </a:p>
          </p:txBody>
        </p:sp>
      </p:grpSp>
    </p:spTree>
    <p:extLst>
      <p:ext uri="{BB962C8B-B14F-4D97-AF65-F5344CB8AC3E}">
        <p14:creationId xmlns:p14="http://schemas.microsoft.com/office/powerpoint/2010/main" val="10752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A62E607-AFFC-9342-F02C-EFDEF9B9CCE2}"/>
              </a:ext>
              <a:ext uri="{C183D7F6-B498-43B3-948B-1728B52AA6E4}">
                <adec:decorative xmlns:adec="http://schemas.microsoft.com/office/drawing/2017/decorative" val="1"/>
              </a:ext>
            </a:extLst>
          </p:cNvPr>
          <p:cNvSpPr>
            <a:spLocks/>
          </p:cNvSpPr>
          <p:nvPr/>
        </p:nvSpPr>
        <p:spPr>
          <a:xfrm rot="13500000">
            <a:off x="8499655" y="912654"/>
            <a:ext cx="4417369" cy="8598581"/>
          </a:xfrm>
          <a:custGeom>
            <a:avLst/>
            <a:gdLst>
              <a:gd name="connsiteX0" fmla="*/ 4404835 w 4417369"/>
              <a:gd name="connsiteY0" fmla="*/ 8598581 h 8598581"/>
              <a:gd name="connsiteX1" fmla="*/ 735573 w 4417369"/>
              <a:gd name="connsiteY1" fmla="*/ 4929319 h 8598581"/>
              <a:gd name="connsiteX2" fmla="*/ 727733 w 4417369"/>
              <a:gd name="connsiteY2" fmla="*/ 4937160 h 8598581"/>
              <a:gd name="connsiteX3" fmla="*/ 0 w 4417369"/>
              <a:gd name="connsiteY3" fmla="*/ 4209427 h 8598581"/>
              <a:gd name="connsiteX4" fmla="*/ 4209427 w 4417369"/>
              <a:gd name="connsiteY4" fmla="*/ 0 h 8598581"/>
              <a:gd name="connsiteX5" fmla="*/ 4417369 w 4417369"/>
              <a:gd name="connsiteY5" fmla="*/ 207942 h 859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7369" h="8598581">
                <a:moveTo>
                  <a:pt x="4404835" y="8598581"/>
                </a:moveTo>
                <a:lnTo>
                  <a:pt x="735573" y="4929319"/>
                </a:lnTo>
                <a:lnTo>
                  <a:pt x="727733" y="4937160"/>
                </a:lnTo>
                <a:lnTo>
                  <a:pt x="0" y="4209427"/>
                </a:lnTo>
                <a:lnTo>
                  <a:pt x="4209427" y="0"/>
                </a:lnTo>
                <a:lnTo>
                  <a:pt x="4417369" y="207942"/>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8" name="Freeform: Shape 7">
            <a:extLst>
              <a:ext uri="{FF2B5EF4-FFF2-40B4-BE49-F238E27FC236}">
                <a16:creationId xmlns:a16="http://schemas.microsoft.com/office/drawing/2014/main" id="{5376DE14-9ABB-E8AB-277F-0A2F58F3749F}"/>
              </a:ext>
              <a:ext uri="{C183D7F6-B498-43B3-948B-1728B52AA6E4}">
                <adec:decorative xmlns:adec="http://schemas.microsoft.com/office/drawing/2017/decorative" val="1"/>
              </a:ext>
            </a:extLst>
          </p:cNvPr>
          <p:cNvSpPr>
            <a:spLocks/>
          </p:cNvSpPr>
          <p:nvPr/>
        </p:nvSpPr>
        <p:spPr>
          <a:xfrm rot="13500000">
            <a:off x="9961823" y="2244335"/>
            <a:ext cx="2617817" cy="5225831"/>
          </a:xfrm>
          <a:custGeom>
            <a:avLst/>
            <a:gdLst>
              <a:gd name="connsiteX0" fmla="*/ 1471491 w 1477021"/>
              <a:gd name="connsiteY0" fmla="*/ 2948511 h 2948511"/>
              <a:gd name="connsiteX1" fmla="*/ 0 w 1477021"/>
              <a:gd name="connsiteY1" fmla="*/ 1477020 h 2948511"/>
              <a:gd name="connsiteX2" fmla="*/ 1477021 w 1477021"/>
              <a:gd name="connsiteY2" fmla="*/ 0 h 2948511"/>
              <a:gd name="connsiteX3" fmla="*/ 1472617 w 1477021"/>
              <a:gd name="connsiteY3" fmla="*/ 2947385 h 2948511"/>
            </a:gdLst>
            <a:ahLst/>
            <a:cxnLst>
              <a:cxn ang="0">
                <a:pos x="connsiteX0" y="connsiteY0"/>
              </a:cxn>
              <a:cxn ang="0">
                <a:pos x="connsiteX1" y="connsiteY1"/>
              </a:cxn>
              <a:cxn ang="0">
                <a:pos x="connsiteX2" y="connsiteY2"/>
              </a:cxn>
              <a:cxn ang="0">
                <a:pos x="connsiteX3" y="connsiteY3"/>
              </a:cxn>
            </a:cxnLst>
            <a:rect l="l" t="t" r="r" b="b"/>
            <a:pathLst>
              <a:path w="1477021" h="2948511">
                <a:moveTo>
                  <a:pt x="1471491" y="2948511"/>
                </a:moveTo>
                <a:lnTo>
                  <a:pt x="0" y="1477020"/>
                </a:lnTo>
                <a:lnTo>
                  <a:pt x="1477021" y="0"/>
                </a:lnTo>
                <a:lnTo>
                  <a:pt x="1472617" y="2947385"/>
                </a:lnTo>
                <a:close/>
              </a:path>
            </a:pathLst>
          </a:custGeom>
          <a:gradFill>
            <a:gsLst>
              <a:gs pos="7000">
                <a:schemeClr val="accent5">
                  <a:lumMod val="20000"/>
                  <a:lumOff val="80000"/>
                  <a:alpha val="39000"/>
                </a:schemeClr>
              </a:gs>
              <a:gs pos="55000">
                <a:schemeClr val="accent1">
                  <a:lumMod val="20000"/>
                  <a:lumOff val="80000"/>
                  <a:alpha val="0"/>
                </a:schemeClr>
              </a:gs>
            </a:gsLst>
            <a:lin ang="13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2" name="Title 1">
            <a:extLst>
              <a:ext uri="{FF2B5EF4-FFF2-40B4-BE49-F238E27FC236}">
                <a16:creationId xmlns:a16="http://schemas.microsoft.com/office/drawing/2014/main" id="{44490E4A-CCDE-EC45-954D-8BBE14797579}"/>
              </a:ext>
            </a:extLst>
          </p:cNvPr>
          <p:cNvSpPr>
            <a:spLocks noGrp="1"/>
          </p:cNvSpPr>
          <p:nvPr>
            <p:ph type="title"/>
          </p:nvPr>
        </p:nvSpPr>
        <p:spPr/>
        <p:txBody>
          <a:bodyPr/>
          <a:lstStyle/>
          <a:p>
            <a:r>
              <a:rPr lang="en-US"/>
              <a:t>Azure Key Vault</a:t>
            </a:r>
          </a:p>
        </p:txBody>
      </p:sp>
      <p:sp>
        <p:nvSpPr>
          <p:cNvPr id="4" name="Slide Number Placeholder 3">
            <a:extLst>
              <a:ext uri="{FF2B5EF4-FFF2-40B4-BE49-F238E27FC236}">
                <a16:creationId xmlns:a16="http://schemas.microsoft.com/office/drawing/2014/main" id="{6A327D03-FA72-CF85-863F-6C6E3732C757}"/>
              </a:ext>
            </a:extLst>
          </p:cNvPr>
          <p:cNvSpPr>
            <a:spLocks noGrp="1"/>
          </p:cNvSpPr>
          <p:nvPr>
            <p:ph type="sldNum" idx="10"/>
          </p:nvPr>
        </p:nvSpPr>
        <p:spPr/>
        <p:txBody>
          <a:bodyPr/>
          <a:lstStyle/>
          <a:p>
            <a:fld id="{62FB4060-1EB5-C649-9E52-C941FF13CAC6}" type="slidenum">
              <a:rPr lang="en-US" smtClean="0">
                <a:solidFill>
                  <a:schemeClr val="tx1"/>
                </a:solidFill>
              </a:rPr>
              <a:t>17</a:t>
            </a:fld>
            <a:endParaRPr lang="en-US">
              <a:solidFill>
                <a:schemeClr val="tx1"/>
              </a:solidFill>
            </a:endParaRPr>
          </a:p>
        </p:txBody>
      </p:sp>
      <p:sp>
        <p:nvSpPr>
          <p:cNvPr id="6" name="Footer Placeholder 5">
            <a:extLst>
              <a:ext uri="{FF2B5EF4-FFF2-40B4-BE49-F238E27FC236}">
                <a16:creationId xmlns:a16="http://schemas.microsoft.com/office/drawing/2014/main" id="{EEB11517-4243-87DB-BE74-49D1445EC048}"/>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3" name="Content Placeholder 2">
            <a:extLst>
              <a:ext uri="{FF2B5EF4-FFF2-40B4-BE49-F238E27FC236}">
                <a16:creationId xmlns:a16="http://schemas.microsoft.com/office/drawing/2014/main" id="{7DEFE0B6-FC97-2149-A143-01A3B5E2F4F0}"/>
              </a:ext>
            </a:extLst>
          </p:cNvPr>
          <p:cNvSpPr>
            <a:spLocks noGrp="1"/>
          </p:cNvSpPr>
          <p:nvPr>
            <p:ph type="body" sz="quarter" idx="12"/>
          </p:nvPr>
        </p:nvSpPr>
        <p:spPr>
          <a:xfrm>
            <a:off x="609601" y="1143000"/>
            <a:ext cx="6830288" cy="5029200"/>
          </a:xfrm>
        </p:spPr>
        <p:txBody>
          <a:bodyPr>
            <a:normAutofit lnSpcReduction="10000"/>
          </a:bodyPr>
          <a:lstStyle/>
          <a:p>
            <a:pPr marL="342900" indent="-342900">
              <a:buFont typeface="Arial" panose="020B0604020202020204" pitchFamily="34" charset="0"/>
              <a:buChar char="•"/>
            </a:pPr>
            <a:r>
              <a:rPr lang="en-US"/>
              <a:t>What does Azure Key Vault deliver?</a:t>
            </a:r>
          </a:p>
          <a:p>
            <a:pPr marL="684213" lvl="1" indent="-342900">
              <a:buFont typeface="Arial" panose="020B0604020202020204" pitchFamily="34" charset="0"/>
              <a:buChar char="•"/>
            </a:pPr>
            <a:r>
              <a:rPr lang="en-US"/>
              <a:t>Secrets management</a:t>
            </a:r>
          </a:p>
          <a:p>
            <a:pPr marL="684213" lvl="1" indent="-342900">
              <a:buFont typeface="Arial" panose="020B0604020202020204" pitchFamily="34" charset="0"/>
              <a:buChar char="•"/>
            </a:pPr>
            <a:r>
              <a:rPr lang="en-US"/>
              <a:t>Key Management</a:t>
            </a:r>
          </a:p>
          <a:p>
            <a:pPr marL="684213" lvl="1" indent="-342900">
              <a:buFont typeface="Arial" panose="020B0604020202020204" pitchFamily="34" charset="0"/>
              <a:buChar char="•"/>
            </a:pPr>
            <a:r>
              <a:rPr lang="en-US"/>
              <a:t>Certificate Management</a:t>
            </a:r>
          </a:p>
          <a:p>
            <a:pPr marL="684213" lvl="1" indent="-342900">
              <a:buFont typeface="Arial" panose="020B0604020202020204" pitchFamily="34" charset="0"/>
              <a:buChar char="•"/>
            </a:pPr>
            <a:r>
              <a:rPr lang="en-US"/>
              <a:t>Stores secrets backed by Hardware Security Modules</a:t>
            </a:r>
          </a:p>
          <a:p>
            <a:pPr marL="342900" indent="-342900">
              <a:buFont typeface="Arial" panose="020B0604020202020204" pitchFamily="34" charset="0"/>
              <a:buChar char="•"/>
            </a:pPr>
            <a:r>
              <a:rPr lang="en-US"/>
              <a:t>Demo uses:</a:t>
            </a:r>
          </a:p>
          <a:p>
            <a:pPr marL="684213" lvl="1" indent="-342900">
              <a:buFont typeface="Arial" panose="020B0604020202020204" pitchFamily="34" charset="0"/>
              <a:buChar char="•"/>
            </a:pPr>
            <a:r>
              <a:rPr lang="en-US"/>
              <a:t>Spring Boot Key Vault starter.</a:t>
            </a:r>
          </a:p>
          <a:p>
            <a:pPr marL="684213" lvl="1" indent="-342900">
              <a:buFont typeface="Arial" panose="020B0604020202020204" pitchFamily="34" charset="0"/>
              <a:buChar char="•"/>
            </a:pPr>
            <a:r>
              <a:rPr lang="en-US"/>
              <a:t>System assigned Managed Identity for application.</a:t>
            </a:r>
          </a:p>
          <a:p>
            <a:pPr marL="684213" lvl="1" indent="-342900">
              <a:buFont typeface="Arial" panose="020B0604020202020204" pitchFamily="34" charset="0"/>
              <a:buChar char="•"/>
            </a:pPr>
            <a:r>
              <a:rPr lang="en-US"/>
              <a:t>Access policies or RBAC on Key Vault to allow application access.</a:t>
            </a:r>
          </a:p>
          <a:p>
            <a:pPr marL="684213" lvl="1" indent="-342900">
              <a:buFont typeface="Arial" panose="020B0604020202020204" pitchFamily="34" charset="0"/>
              <a:buChar char="•"/>
            </a:pPr>
            <a:r>
              <a:rPr lang="en-US"/>
              <a:t>Azure Key Vault to get application configuration (using secrets).</a:t>
            </a:r>
          </a:p>
        </p:txBody>
      </p:sp>
      <p:pic>
        <p:nvPicPr>
          <p:cNvPr id="5" name="Graphic 4">
            <a:extLst>
              <a:ext uri="{FF2B5EF4-FFF2-40B4-BE49-F238E27FC236}">
                <a16:creationId xmlns:a16="http://schemas.microsoft.com/office/drawing/2014/main" id="{038A63D0-1063-A048-8947-E7A45C055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1166" y="3760967"/>
            <a:ext cx="2411233" cy="2411233"/>
          </a:xfrm>
          <a:prstGeom prst="rect">
            <a:avLst/>
          </a:prstGeom>
        </p:spPr>
      </p:pic>
    </p:spTree>
    <p:extLst>
      <p:ext uri="{BB962C8B-B14F-4D97-AF65-F5344CB8AC3E}">
        <p14:creationId xmlns:p14="http://schemas.microsoft.com/office/powerpoint/2010/main" val="380484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7D39AF-F3EE-CB77-3D19-3F91B9688EDA}"/>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41" r="29963"/>
          <a:stretch/>
        </p:blipFill>
        <p:spPr>
          <a:xfrm>
            <a:off x="7951" y="0"/>
            <a:ext cx="12184529" cy="6776635"/>
          </a:xfrm>
          <a:prstGeom prst="rect">
            <a:avLst/>
          </a:prstGeom>
        </p:spPr>
      </p:pic>
      <p:sp>
        <p:nvSpPr>
          <p:cNvPr id="55" name="Freeform: Shape 54">
            <a:extLst>
              <a:ext uri="{FF2B5EF4-FFF2-40B4-BE49-F238E27FC236}">
                <a16:creationId xmlns:a16="http://schemas.microsoft.com/office/drawing/2014/main" id="{F1FF64C2-BAD9-246B-8291-DC2F17A79863}"/>
              </a:ext>
            </a:extLst>
          </p:cNvPr>
          <p:cNvSpPr/>
          <p:nvPr/>
        </p:nvSpPr>
        <p:spPr>
          <a:xfrm>
            <a:off x="-10875" y="152397"/>
            <a:ext cx="9296392" cy="6705600"/>
          </a:xfrm>
          <a:custGeom>
            <a:avLst/>
            <a:gdLst>
              <a:gd name="connsiteX0" fmla="*/ 0 w 9296392"/>
              <a:gd name="connsiteY0" fmla="*/ 0 h 6705600"/>
              <a:gd name="connsiteX1" fmla="*/ 9296392 w 9296392"/>
              <a:gd name="connsiteY1" fmla="*/ 0 h 6705600"/>
              <a:gd name="connsiteX2" fmla="*/ 2570729 w 9296392"/>
              <a:gd name="connsiteY2" fmla="*/ 6705600 h 6705600"/>
              <a:gd name="connsiteX3" fmla="*/ 0 w 929639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9296392" h="6705600">
                <a:moveTo>
                  <a:pt x="0" y="0"/>
                </a:moveTo>
                <a:lnTo>
                  <a:pt x="9296392" y="0"/>
                </a:lnTo>
                <a:lnTo>
                  <a:pt x="2570729" y="6705600"/>
                </a:lnTo>
                <a:lnTo>
                  <a:pt x="0" y="6705600"/>
                </a:lnTo>
                <a:close/>
              </a:path>
            </a:pathLst>
          </a:custGeom>
          <a:gradFill flip="none" rotWithShape="1">
            <a:gsLst>
              <a:gs pos="56000">
                <a:srgbClr val="FFFFFF">
                  <a:alpha val="74000"/>
                </a:srgbClr>
              </a:gs>
              <a:gs pos="80000">
                <a:schemeClr val="bg1">
                  <a:alpha val="99000"/>
                </a:schemeClr>
              </a:gs>
              <a:gs pos="38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0" name="Freeform: Shape 59">
            <a:extLst>
              <a:ext uri="{FF2B5EF4-FFF2-40B4-BE49-F238E27FC236}">
                <a16:creationId xmlns:a16="http://schemas.microsoft.com/office/drawing/2014/main" id="{A4FFFD4D-61AC-0DFF-8E24-27264A504911}"/>
              </a:ext>
            </a:extLst>
          </p:cNvPr>
          <p:cNvSpPr/>
          <p:nvPr/>
        </p:nvSpPr>
        <p:spPr>
          <a:xfrm>
            <a:off x="1254145" y="3"/>
            <a:ext cx="5878982" cy="5861444"/>
          </a:xfrm>
          <a:custGeom>
            <a:avLst/>
            <a:gdLst>
              <a:gd name="connsiteX0" fmla="*/ 0 w 5878982"/>
              <a:gd name="connsiteY0" fmla="*/ 0 h 5861444"/>
              <a:gd name="connsiteX1" fmla="*/ 5878982 w 5878982"/>
              <a:gd name="connsiteY1" fmla="*/ 0 h 5861444"/>
              <a:gd name="connsiteX2" fmla="*/ 0 w 5878982"/>
              <a:gd name="connsiteY2" fmla="*/ 5861444 h 5861444"/>
            </a:gdLst>
            <a:ahLst/>
            <a:cxnLst>
              <a:cxn ang="0">
                <a:pos x="connsiteX0" y="connsiteY0"/>
              </a:cxn>
              <a:cxn ang="0">
                <a:pos x="connsiteX1" y="connsiteY1"/>
              </a:cxn>
              <a:cxn ang="0">
                <a:pos x="connsiteX2" y="connsiteY2"/>
              </a:cxn>
            </a:cxnLst>
            <a:rect l="l" t="t" r="r" b="b"/>
            <a:pathLst>
              <a:path w="5878982" h="5861444">
                <a:moveTo>
                  <a:pt x="0" y="0"/>
                </a:moveTo>
                <a:lnTo>
                  <a:pt x="5878982" y="0"/>
                </a:lnTo>
                <a:lnTo>
                  <a:pt x="0" y="5861444"/>
                </a:lnTo>
                <a:close/>
              </a:path>
            </a:pathLst>
          </a:custGeom>
          <a:gradFill flip="none" rotWithShape="1">
            <a:gsLst>
              <a:gs pos="67000">
                <a:schemeClr val="accent3">
                  <a:alpha val="76000"/>
                </a:schemeClr>
              </a:gs>
              <a:gs pos="0">
                <a:schemeClr val="accent4">
                  <a:alpha val="58000"/>
                </a:schemeClr>
              </a:gs>
              <a:gs pos="100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58" name="Freeform: Shape 57">
            <a:extLst>
              <a:ext uri="{FF2B5EF4-FFF2-40B4-BE49-F238E27FC236}">
                <a16:creationId xmlns:a16="http://schemas.microsoft.com/office/drawing/2014/main" id="{EDFD0776-0CB6-2836-AA73-EBDDBBA6C897}"/>
              </a:ext>
            </a:extLst>
          </p:cNvPr>
          <p:cNvSpPr/>
          <p:nvPr/>
        </p:nvSpPr>
        <p:spPr>
          <a:xfrm>
            <a:off x="1566972" y="2"/>
            <a:ext cx="5296279" cy="5280476"/>
          </a:xfrm>
          <a:custGeom>
            <a:avLst/>
            <a:gdLst>
              <a:gd name="connsiteX0" fmla="*/ 0 w 5296279"/>
              <a:gd name="connsiteY0" fmla="*/ 0 h 5280476"/>
              <a:gd name="connsiteX1" fmla="*/ 5296279 w 5296279"/>
              <a:gd name="connsiteY1" fmla="*/ 0 h 5280476"/>
              <a:gd name="connsiteX2" fmla="*/ 0 w 5296279"/>
              <a:gd name="connsiteY2" fmla="*/ 5280476 h 5280476"/>
            </a:gdLst>
            <a:ahLst/>
            <a:cxnLst>
              <a:cxn ang="0">
                <a:pos x="connsiteX0" y="connsiteY0"/>
              </a:cxn>
              <a:cxn ang="0">
                <a:pos x="connsiteX1" y="connsiteY1"/>
              </a:cxn>
              <a:cxn ang="0">
                <a:pos x="connsiteX2" y="connsiteY2"/>
              </a:cxn>
            </a:cxnLst>
            <a:rect l="l" t="t" r="r" b="b"/>
            <a:pathLst>
              <a:path w="5296279" h="5280476">
                <a:moveTo>
                  <a:pt x="0" y="0"/>
                </a:moveTo>
                <a:lnTo>
                  <a:pt x="5296279" y="0"/>
                </a:lnTo>
                <a:lnTo>
                  <a:pt x="0" y="528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85" name="Rectangle 84">
            <a:extLst>
              <a:ext uri="{FF2B5EF4-FFF2-40B4-BE49-F238E27FC236}">
                <a16:creationId xmlns:a16="http://schemas.microsoft.com/office/drawing/2014/main" id="{EE1463DC-10A4-6C4F-C4E5-E746589B16AD}"/>
              </a:ext>
            </a:extLst>
          </p:cNvPr>
          <p:cNvSpPr/>
          <p:nvPr/>
        </p:nvSpPr>
        <p:spPr>
          <a:xfrm>
            <a:off x="-10877" y="0"/>
            <a:ext cx="1587063" cy="52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4" name="Title 3">
            <a:extLst>
              <a:ext uri="{FF2B5EF4-FFF2-40B4-BE49-F238E27FC236}">
                <a16:creationId xmlns:a16="http://schemas.microsoft.com/office/drawing/2014/main" id="{C0CF2C6E-3D54-4BFA-A22C-36B91A96B013}"/>
              </a:ext>
            </a:extLst>
          </p:cNvPr>
          <p:cNvSpPr>
            <a:spLocks noGrp="1"/>
          </p:cNvSpPr>
          <p:nvPr>
            <p:ph type="title" idx="4294967295"/>
          </p:nvPr>
        </p:nvSpPr>
        <p:spPr>
          <a:xfrm>
            <a:off x="606349" y="978352"/>
            <a:ext cx="3779358" cy="1371600"/>
          </a:xfrm>
        </p:spPr>
        <p:txBody>
          <a:bodyPr anchor="ctr"/>
          <a:lstStyle/>
          <a:p>
            <a:r>
              <a:rPr lang="en-US" sz="4000" b="1"/>
              <a:t>Demo 4</a:t>
            </a:r>
            <a:br>
              <a:rPr lang="en-US"/>
            </a:br>
            <a:r>
              <a:rPr lang="en-US" sz="3200">
                <a:solidFill>
                  <a:schemeClr val="bg2"/>
                </a:solidFill>
              </a:rPr>
              <a:t>Manage secrets</a:t>
            </a:r>
          </a:p>
        </p:txBody>
      </p:sp>
      <p:grpSp>
        <p:nvGrpSpPr>
          <p:cNvPr id="7" name="Group 6">
            <a:extLst>
              <a:ext uri="{FF2B5EF4-FFF2-40B4-BE49-F238E27FC236}">
                <a16:creationId xmlns:a16="http://schemas.microsoft.com/office/drawing/2014/main" id="{10FEA1B3-51CA-4D11-8BDC-9A705618635E}"/>
              </a:ext>
            </a:extLst>
          </p:cNvPr>
          <p:cNvGrpSpPr/>
          <p:nvPr/>
        </p:nvGrpSpPr>
        <p:grpSpPr>
          <a:xfrm>
            <a:off x="7010400" y="2782982"/>
            <a:ext cx="4572000" cy="1292036"/>
            <a:chOff x="7010400" y="2490593"/>
            <a:chExt cx="4572000" cy="1292036"/>
          </a:xfrm>
        </p:grpSpPr>
        <p:sp>
          <p:nvSpPr>
            <p:cNvPr id="34" name="Rectangle 33">
              <a:extLst>
                <a:ext uri="{FF2B5EF4-FFF2-40B4-BE49-F238E27FC236}">
                  <a16:creationId xmlns:a16="http://schemas.microsoft.com/office/drawing/2014/main" id="{90DD4B6D-EC78-F678-6951-BD941EF97351}"/>
                </a:ext>
              </a:extLst>
            </p:cNvPr>
            <p:cNvSpPr/>
            <p:nvPr/>
          </p:nvSpPr>
          <p:spPr bwMode="auto">
            <a:xfrm>
              <a:off x="7010400" y="2490593"/>
              <a:ext cx="4572000" cy="1292036"/>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3" name="Rectangle 32">
              <a:extLst>
                <a:ext uri="{FF2B5EF4-FFF2-40B4-BE49-F238E27FC236}">
                  <a16:creationId xmlns:a16="http://schemas.microsoft.com/office/drawing/2014/main" id="{9742455B-4AD6-90C0-A565-651E40E3A35C}"/>
                </a:ext>
              </a:extLst>
            </p:cNvPr>
            <p:cNvSpPr/>
            <p:nvPr/>
          </p:nvSpPr>
          <p:spPr>
            <a:xfrm>
              <a:off x="7189436" y="2776197"/>
              <a:ext cx="4149124" cy="707886"/>
            </a:xfrm>
            <a:prstGeom prst="rect">
              <a:avLst/>
            </a:prstGeom>
            <a:noFill/>
            <a:ln w="12700" cap="flat" cmpd="sng" algn="ctr">
              <a:noFill/>
              <a:prstDash val="solid"/>
              <a:miter lim="800000"/>
            </a:ln>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etropolis"/>
                  <a:ea typeface="+mn-ea"/>
                  <a:cs typeface="Segoe UI" panose="020B0502040204020203" pitchFamily="34" charset="0"/>
                </a:rPr>
                <a:t>Configure Catalog app to securely load passwords</a:t>
              </a:r>
            </a:p>
          </p:txBody>
        </p:sp>
      </p:grpSp>
      <p:grpSp>
        <p:nvGrpSpPr>
          <p:cNvPr id="13" name="Google Shape;163;p17">
            <a:extLst>
              <a:ext uri="{FF2B5EF4-FFF2-40B4-BE49-F238E27FC236}">
                <a16:creationId xmlns:a16="http://schemas.microsoft.com/office/drawing/2014/main" id="{69EAE4BB-537F-7335-C39A-2F7C993F2284}"/>
              </a:ext>
            </a:extLst>
          </p:cNvPr>
          <p:cNvGrpSpPr/>
          <p:nvPr/>
        </p:nvGrpSpPr>
        <p:grpSpPr>
          <a:xfrm>
            <a:off x="616212" y="6287351"/>
            <a:ext cx="1936489" cy="365124"/>
            <a:chOff x="342906" y="-1290685"/>
            <a:chExt cx="1856560" cy="350055"/>
          </a:xfrm>
        </p:grpSpPr>
        <p:sp>
          <p:nvSpPr>
            <p:cNvPr id="14" name="Google Shape;164;p17">
              <a:extLst>
                <a:ext uri="{FF2B5EF4-FFF2-40B4-BE49-F238E27FC236}">
                  <a16:creationId xmlns:a16="http://schemas.microsoft.com/office/drawing/2014/main" id="{5E77321E-056F-DC15-7625-FF2FC47D3C8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5" name="Google Shape;165;p17">
              <a:extLst>
                <a:ext uri="{FF2B5EF4-FFF2-40B4-BE49-F238E27FC236}">
                  <a16:creationId xmlns:a16="http://schemas.microsoft.com/office/drawing/2014/main" id="{2A2C2F95-46FD-178E-9052-9F5BE3A4ED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6" name="Google Shape;166;p17">
              <a:extLst>
                <a:ext uri="{FF2B5EF4-FFF2-40B4-BE49-F238E27FC236}">
                  <a16:creationId xmlns:a16="http://schemas.microsoft.com/office/drawing/2014/main" id="{3351740C-FDAD-462D-641A-F06289C01DE0}"/>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7" name="Google Shape;167;p17">
              <a:extLst>
                <a:ext uri="{FF2B5EF4-FFF2-40B4-BE49-F238E27FC236}">
                  <a16:creationId xmlns:a16="http://schemas.microsoft.com/office/drawing/2014/main" id="{F89DD9CB-8739-CD0B-E31B-AE5CF494785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8" name="Google Shape;168;p17">
              <a:extLst>
                <a:ext uri="{FF2B5EF4-FFF2-40B4-BE49-F238E27FC236}">
                  <a16:creationId xmlns:a16="http://schemas.microsoft.com/office/drawing/2014/main" id="{38A1F8E5-B76E-92A5-4FA3-5255BCDD81A6}"/>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9" name="Google Shape;169;p17">
              <a:extLst>
                <a:ext uri="{FF2B5EF4-FFF2-40B4-BE49-F238E27FC236}">
                  <a16:creationId xmlns:a16="http://schemas.microsoft.com/office/drawing/2014/main" id="{9642B65E-C34B-53A1-4D99-216B149BC7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0" name="Google Shape;170;p17">
              <a:extLst>
                <a:ext uri="{FF2B5EF4-FFF2-40B4-BE49-F238E27FC236}">
                  <a16:creationId xmlns:a16="http://schemas.microsoft.com/office/drawing/2014/main" id="{756793B8-11FC-594A-C01A-FB07DD8479D2}"/>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4" name="Google Shape;171;p17">
              <a:extLst>
                <a:ext uri="{FF2B5EF4-FFF2-40B4-BE49-F238E27FC236}">
                  <a16:creationId xmlns:a16="http://schemas.microsoft.com/office/drawing/2014/main" id="{8FE108FA-6D36-0B91-CEE3-67B6C9542716}"/>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5" name="Google Shape;172;p17">
              <a:extLst>
                <a:ext uri="{FF2B5EF4-FFF2-40B4-BE49-F238E27FC236}">
                  <a16:creationId xmlns:a16="http://schemas.microsoft.com/office/drawing/2014/main" id="{C9FAA459-FA6E-489C-8A35-D36A3DC21CC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6" name="Google Shape;173;p17">
              <a:extLst>
                <a:ext uri="{FF2B5EF4-FFF2-40B4-BE49-F238E27FC236}">
                  <a16:creationId xmlns:a16="http://schemas.microsoft.com/office/drawing/2014/main" id="{1403E023-8C01-8BB0-DED1-C7C724B42C0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7" name="Google Shape;174;p17">
              <a:extLst>
                <a:ext uri="{FF2B5EF4-FFF2-40B4-BE49-F238E27FC236}">
                  <a16:creationId xmlns:a16="http://schemas.microsoft.com/office/drawing/2014/main" id="{11707F05-1A72-08DC-43EB-B9F20ED87E5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 name="Google Shape;175;p17">
              <a:extLst>
                <a:ext uri="{FF2B5EF4-FFF2-40B4-BE49-F238E27FC236}">
                  <a16:creationId xmlns:a16="http://schemas.microsoft.com/office/drawing/2014/main" id="{CCBA50AE-1141-2E3B-1E3E-5967654504E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 name="Google Shape;176;p17">
              <a:extLst>
                <a:ext uri="{FF2B5EF4-FFF2-40B4-BE49-F238E27FC236}">
                  <a16:creationId xmlns:a16="http://schemas.microsoft.com/office/drawing/2014/main" id="{3AA1D8C8-EBBA-7F37-7072-D6F668DD9BC7}"/>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pic>
        <p:nvPicPr>
          <p:cNvPr id="30" name="Gradient-colored box">
            <a:extLst>
              <a:ext uri="{FF2B5EF4-FFF2-40B4-BE49-F238E27FC236}">
                <a16:creationId xmlns:a16="http://schemas.microsoft.com/office/drawing/2014/main" id="{A177D74A-BA77-6B6E-AE2E-C8E7E17EA7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6766563"/>
            <a:ext cx="12192000" cy="95225"/>
          </a:xfrm>
          <a:prstGeom prst="rect">
            <a:avLst/>
          </a:prstGeom>
        </p:spPr>
      </p:pic>
      <p:sp>
        <p:nvSpPr>
          <p:cNvPr id="62" name="Slide Number Placeholder 61">
            <a:extLst>
              <a:ext uri="{FF2B5EF4-FFF2-40B4-BE49-F238E27FC236}">
                <a16:creationId xmlns:a16="http://schemas.microsoft.com/office/drawing/2014/main" id="{7A9FCCB4-D425-CD1C-C1AE-ADD674DBADB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87" name="Footer Placeholder 86">
            <a:extLst>
              <a:ext uri="{FF2B5EF4-FFF2-40B4-BE49-F238E27FC236}">
                <a16:creationId xmlns:a16="http://schemas.microsoft.com/office/drawing/2014/main" id="{6A023F7F-5390-0FF4-03AC-5432FE67A1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41889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0.04606 L 2.08333E-6 1.11111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2.08333E-6 0.04606 L 2.08333E-6 1.11111E-6 " pathEditMode="relative" rAng="0" ptsTypes="AA">
                                      <p:cBhvr>
                                        <p:cTn id="14" dur="6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4" name="Google Shape;4154;p373"/>
          <p:cNvSpPr txBox="1">
            <a:spLocks noGrp="1"/>
          </p:cNvSpPr>
          <p:nvPr>
            <p:ph type="body" sz="quarter" idx="17"/>
          </p:nvPr>
        </p:nvSpPr>
        <p:spPr>
          <a:prstGeom prst="rect">
            <a:avLst/>
          </a:prstGeom>
          <a:noFill/>
          <a:ln>
            <a:noFill/>
          </a:ln>
        </p:spPr>
        <p:txBody>
          <a:bodyPr spcFirstLastPara="1" vert="horz" wrap="square" lIns="0" tIns="0" rIns="0" bIns="0" rtlCol="0" anchor="t" anchorCtr="0">
            <a:normAutofit/>
          </a:bodyPr>
          <a:lstStyle/>
          <a:p>
            <a:pPr marL="0" indent="0">
              <a:spcBef>
                <a:spcPts val="1800"/>
              </a:spcBef>
              <a:buSzPct val="90000"/>
              <a:buNone/>
            </a:pPr>
            <a:r>
              <a:rPr lang="en-US" b="1"/>
              <a:t>Pros</a:t>
            </a:r>
            <a:endParaRPr sz="1400" b="1"/>
          </a:p>
        </p:txBody>
      </p:sp>
      <p:sp>
        <p:nvSpPr>
          <p:cNvPr id="6" name="Content Placeholder 5">
            <a:extLst>
              <a:ext uri="{FF2B5EF4-FFF2-40B4-BE49-F238E27FC236}">
                <a16:creationId xmlns:a16="http://schemas.microsoft.com/office/drawing/2014/main" id="{AAE47588-A911-0880-6B61-824EE5BE5C56}"/>
              </a:ext>
            </a:extLst>
          </p:cNvPr>
          <p:cNvSpPr>
            <a:spLocks noGrp="1"/>
          </p:cNvSpPr>
          <p:nvPr>
            <p:ph sz="quarter" idx="14"/>
          </p:nvPr>
        </p:nvSpPr>
        <p:spPr>
          <a:xfrm>
            <a:off x="609600" y="2621023"/>
            <a:ext cx="3648501" cy="3544027"/>
          </a:xfrm>
        </p:spPr>
        <p:txBody>
          <a:bodyPr/>
          <a:lstStyle/>
          <a:p>
            <a:pPr marL="285750" indent="-280606">
              <a:spcBef>
                <a:spcPts val="1200"/>
              </a:spcBef>
              <a:buSzPct val="90000"/>
              <a:buFont typeface="Arial"/>
              <a:buChar char="•"/>
            </a:pPr>
            <a:r>
              <a:rPr lang="en-US" sz="1400"/>
              <a:t>pod/container won’t start if </a:t>
            </a:r>
            <a:r>
              <a:rPr lang="en-US" sz="1400" err="1"/>
              <a:t>etcd</a:t>
            </a:r>
            <a:r>
              <a:rPr lang="en-US" sz="1400"/>
              <a:t> is down, thus app will have its config on startup. </a:t>
            </a:r>
          </a:p>
          <a:p>
            <a:pPr marL="285750" indent="-280606">
              <a:spcBef>
                <a:spcPts val="1200"/>
              </a:spcBef>
              <a:buSzPct val="90000"/>
              <a:buFont typeface="Arial"/>
              <a:buChar char="•"/>
            </a:pPr>
            <a:r>
              <a:rPr lang="en-US" sz="1400"/>
              <a:t>Programming language neutral, not Java or Spring centric.</a:t>
            </a:r>
          </a:p>
          <a:p>
            <a:pPr marL="285750" indent="-280606">
              <a:spcBef>
                <a:spcPts val="1200"/>
              </a:spcBef>
              <a:buSzPct val="90000"/>
              <a:buFont typeface="Arial"/>
              <a:buChar char="•"/>
            </a:pPr>
            <a:r>
              <a:rPr lang="en-US" sz="1400"/>
              <a:t>Very nice Spring integration with Spring cloud Kubernetes projects. </a:t>
            </a:r>
            <a:endParaRPr lang="en-US" sz="1400" b="1"/>
          </a:p>
          <a:p>
            <a:endParaRPr lang="en-US" sz="1400"/>
          </a:p>
        </p:txBody>
      </p:sp>
      <p:sp>
        <p:nvSpPr>
          <p:cNvPr id="4155" name="Google Shape;4155;p373"/>
          <p:cNvSpPr txBox="1">
            <a:spLocks noGrp="1"/>
          </p:cNvSpPr>
          <p:nvPr>
            <p:ph type="body" sz="quarter" idx="18"/>
          </p:nvPr>
        </p:nvSpPr>
        <p:spPr>
          <a:xfrm>
            <a:off x="5177051" y="1600202"/>
            <a:ext cx="6405350" cy="914398"/>
          </a:xfrm>
          <a:prstGeom prst="rect">
            <a:avLst/>
          </a:prstGeom>
          <a:noFill/>
          <a:ln>
            <a:noFill/>
          </a:ln>
        </p:spPr>
        <p:txBody>
          <a:bodyPr spcFirstLastPara="1" vert="horz" wrap="square" lIns="0" tIns="0" rIns="594350" bIns="0" rtlCol="0" anchor="t" anchorCtr="0">
            <a:normAutofit/>
          </a:bodyPr>
          <a:lstStyle/>
          <a:p>
            <a:pPr marL="0" indent="0">
              <a:spcBef>
                <a:spcPts val="1800"/>
              </a:spcBef>
              <a:buSzPct val="90000"/>
              <a:buNone/>
            </a:pPr>
            <a:r>
              <a:rPr lang="en-US" b="1">
                <a:solidFill>
                  <a:schemeClr val="accent5">
                    <a:lumMod val="75000"/>
                  </a:schemeClr>
                </a:solidFill>
              </a:rPr>
              <a:t>Cons</a:t>
            </a:r>
            <a:endParaRPr b="1">
              <a:solidFill>
                <a:schemeClr val="accent5">
                  <a:lumMod val="75000"/>
                </a:schemeClr>
              </a:solidFill>
            </a:endParaRPr>
          </a:p>
        </p:txBody>
      </p:sp>
      <p:sp>
        <p:nvSpPr>
          <p:cNvPr id="7" name="Content Placeholder 6">
            <a:extLst>
              <a:ext uri="{FF2B5EF4-FFF2-40B4-BE49-F238E27FC236}">
                <a16:creationId xmlns:a16="http://schemas.microsoft.com/office/drawing/2014/main" id="{F80AF5E0-9B9A-B425-B833-0BC591DACEA9}"/>
              </a:ext>
            </a:extLst>
          </p:cNvPr>
          <p:cNvSpPr>
            <a:spLocks noGrp="1"/>
          </p:cNvSpPr>
          <p:nvPr>
            <p:ph sz="quarter" idx="16"/>
          </p:nvPr>
        </p:nvSpPr>
        <p:spPr>
          <a:xfrm>
            <a:off x="5177052" y="2621280"/>
            <a:ext cx="6405350" cy="3575124"/>
          </a:xfrm>
        </p:spPr>
        <p:txBody>
          <a:bodyPr/>
          <a:lstStyle/>
          <a:p>
            <a:pPr marL="290894" indent="-285750">
              <a:spcBef>
                <a:spcPts val="1200"/>
              </a:spcBef>
              <a:buSzPct val="90000"/>
              <a:buFont typeface="Arial" panose="020B0604020202020204" pitchFamily="34" charset="0"/>
              <a:buChar char="•"/>
            </a:pPr>
            <a:r>
              <a:rPr lang="en-US" sz="1400"/>
              <a:t>Can only store the latest version of configuration; no auditing of previous versions of a config value.</a:t>
            </a:r>
          </a:p>
          <a:p>
            <a:pPr marL="285750" indent="-280606">
              <a:spcBef>
                <a:spcPts val="1200"/>
              </a:spcBef>
              <a:buSzPct val="90000"/>
              <a:buFont typeface="Arial"/>
              <a:buChar char="•"/>
            </a:pPr>
            <a:r>
              <a:rPr lang="en-US" sz="1400"/>
              <a:t>Requires developers to be familiar with Kubernetes. </a:t>
            </a:r>
          </a:p>
          <a:p>
            <a:pPr marL="285750" indent="-287655">
              <a:spcBef>
                <a:spcPts val="1200"/>
              </a:spcBef>
              <a:buSzPct val="100000"/>
              <a:buChar char="•"/>
            </a:pPr>
            <a:r>
              <a:rPr lang="en-US" sz="1400"/>
              <a:t>Requires application to run on Kubernetes.</a:t>
            </a:r>
          </a:p>
          <a:p>
            <a:pPr marL="285750" indent="-280606">
              <a:spcBef>
                <a:spcPts val="1200"/>
              </a:spcBef>
              <a:buSzPct val="90000"/>
              <a:buFont typeface="Arial"/>
              <a:buChar char="•"/>
            </a:pPr>
            <a:r>
              <a:rPr lang="en-US" sz="1400"/>
              <a:t>ConfigMap is not available when launching a Spring app from IDE on laptop. </a:t>
            </a:r>
          </a:p>
          <a:p>
            <a:pPr marL="285750" indent="-280606">
              <a:spcBef>
                <a:spcPts val="1200"/>
              </a:spcBef>
              <a:buSzPct val="90000"/>
              <a:buFont typeface="Arial"/>
              <a:buChar char="•"/>
            </a:pPr>
            <a:r>
              <a:rPr lang="en-US" sz="1400"/>
              <a:t>May require access to the Kubernetes API server to be able to watch for changes on the ConfigMap so that apps can reload.</a:t>
            </a:r>
          </a:p>
          <a:p>
            <a:pPr marL="285750" indent="-280606">
              <a:spcBef>
                <a:spcPts val="1200"/>
              </a:spcBef>
              <a:buSzPct val="90000"/>
              <a:buFont typeface="Arial"/>
              <a:buChar char="•"/>
            </a:pPr>
            <a:r>
              <a:rPr lang="en-US" sz="1400"/>
              <a:t>Multiple apps will have multiple ConfigMap YAML files in multiple K8S namespaces, making it hard to see all the config in one place. </a:t>
            </a:r>
          </a:p>
          <a:p>
            <a:pPr marL="285750" indent="-287655">
              <a:spcBef>
                <a:spcPts val="1200"/>
              </a:spcBef>
              <a:buSzPct val="100000"/>
              <a:buChar char="•"/>
            </a:pPr>
            <a:r>
              <a:rPr lang="en-US" sz="1400"/>
              <a:t>Works inside a single K8S cluster; ConfigMap does not span clusters or namespaces. </a:t>
            </a:r>
          </a:p>
        </p:txBody>
      </p:sp>
      <p:sp>
        <p:nvSpPr>
          <p:cNvPr id="4152" name="Google Shape;4152;p373"/>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r>
              <a:rPr lang="en-US"/>
              <a:t>Kubernetes </a:t>
            </a:r>
            <a:r>
              <a:rPr lang="en-US" err="1"/>
              <a:t>ConfigMap</a:t>
            </a:r>
            <a:r>
              <a:rPr lang="en-US"/>
              <a:t> and Secrets</a:t>
            </a:r>
            <a:endParaRPr/>
          </a:p>
        </p:txBody>
      </p:sp>
      <p:sp>
        <p:nvSpPr>
          <p:cNvPr id="9" name="Footer Placeholder 8">
            <a:extLst>
              <a:ext uri="{FF2B5EF4-FFF2-40B4-BE49-F238E27FC236}">
                <a16:creationId xmlns:a16="http://schemas.microsoft.com/office/drawing/2014/main" id="{75987488-9365-DD18-1868-FF317CC45252}"/>
              </a:ext>
            </a:extLst>
          </p:cNvPr>
          <p:cNvSpPr>
            <a:spLocks noGrp="1"/>
          </p:cNvSpPr>
          <p:nvPr>
            <p:ph type="ftr" sz="quarter" idx="19"/>
          </p:nvPr>
        </p:nvSpPr>
        <p:spPr/>
        <p:txBody>
          <a:bodyPr/>
          <a:lstStyle/>
          <a:p>
            <a:r>
              <a:rPr lang="en-US">
                <a:solidFill>
                  <a:schemeClr val="tx1"/>
                </a:solidFill>
              </a:rPr>
              <a:t>©2022 VMware, Inc. and Microsoft Corporation. All rights reserved.</a:t>
            </a:r>
          </a:p>
        </p:txBody>
      </p:sp>
      <p:sp>
        <p:nvSpPr>
          <p:cNvPr id="10" name="Slide Number Placeholder 9">
            <a:extLst>
              <a:ext uri="{FF2B5EF4-FFF2-40B4-BE49-F238E27FC236}">
                <a16:creationId xmlns:a16="http://schemas.microsoft.com/office/drawing/2014/main" id="{2A691BCD-F320-ADA2-5444-73C0EB22ADC6}"/>
              </a:ext>
            </a:extLst>
          </p:cNvPr>
          <p:cNvSpPr>
            <a:spLocks noGrp="1"/>
          </p:cNvSpPr>
          <p:nvPr>
            <p:ph type="sldNum" idx="20"/>
          </p:nvPr>
        </p:nvSpPr>
        <p:spPr/>
        <p:txBody>
          <a:bodyPr/>
          <a:lstStyle/>
          <a:p>
            <a:fld id="{3BD295A3-96FB-4E80-91AF-4225D266C57B}" type="slidenum">
              <a:rPr lang="en-US" smtClean="0">
                <a:solidFill>
                  <a:schemeClr val="tx1"/>
                </a:solidFill>
              </a:rPr>
              <a:t>2</a:t>
            </a:fld>
            <a:endParaRPr lang="en-US">
              <a:solidFill>
                <a:schemeClr val="tx1"/>
              </a:solidFill>
            </a:endParaRPr>
          </a:p>
        </p:txBody>
      </p:sp>
    </p:spTree>
    <p:extLst>
      <p:ext uri="{BB962C8B-B14F-4D97-AF65-F5344CB8AC3E}">
        <p14:creationId xmlns:p14="http://schemas.microsoft.com/office/powerpoint/2010/main" val="426794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4" name="Google Shape;4154;p373"/>
          <p:cNvSpPr txBox="1">
            <a:spLocks noGrp="1"/>
          </p:cNvSpPr>
          <p:nvPr>
            <p:ph type="body" sz="quarter" idx="17"/>
          </p:nvPr>
        </p:nvSpPr>
        <p:spPr>
          <a:xfrm>
            <a:off x="609600" y="1186565"/>
            <a:ext cx="5029082" cy="285748"/>
          </a:xfrm>
          <a:prstGeom prst="rect">
            <a:avLst/>
          </a:prstGeom>
          <a:noFill/>
          <a:ln>
            <a:noFill/>
          </a:ln>
        </p:spPr>
        <p:txBody>
          <a:bodyPr spcFirstLastPara="1" vert="horz" wrap="square" lIns="0" tIns="0" rIns="0" bIns="0" rtlCol="0" anchor="t" anchorCtr="0">
            <a:normAutofit fontScale="92500" lnSpcReduction="20000"/>
          </a:bodyPr>
          <a:lstStyle/>
          <a:p>
            <a:pPr marL="0" indent="0" algn="ctr">
              <a:spcBef>
                <a:spcPts val="0"/>
              </a:spcBef>
              <a:buSzPct val="90000"/>
              <a:buNone/>
            </a:pPr>
            <a:r>
              <a:rPr lang="en-US" b="1"/>
              <a:t>Config Server</a:t>
            </a:r>
            <a:endParaRPr/>
          </a:p>
        </p:txBody>
      </p:sp>
      <p:sp>
        <p:nvSpPr>
          <p:cNvPr id="3" name="Content Placeholder 2">
            <a:extLst>
              <a:ext uri="{FF2B5EF4-FFF2-40B4-BE49-F238E27FC236}">
                <a16:creationId xmlns:a16="http://schemas.microsoft.com/office/drawing/2014/main" id="{C1DA29CE-ED48-54ED-9CE6-727422EF5E60}"/>
              </a:ext>
            </a:extLst>
          </p:cNvPr>
          <p:cNvSpPr>
            <a:spLocks noGrp="1"/>
          </p:cNvSpPr>
          <p:nvPr>
            <p:ph sz="quarter" idx="14"/>
          </p:nvPr>
        </p:nvSpPr>
        <p:spPr>
          <a:xfrm>
            <a:off x="609600" y="1472313"/>
            <a:ext cx="5029200" cy="2932262"/>
          </a:xfrm>
        </p:spPr>
        <p:txBody>
          <a:bodyPr/>
          <a:lstStyle/>
          <a:p>
            <a:pPr marL="0" indent="0">
              <a:spcBef>
                <a:spcPts val="300"/>
              </a:spcBef>
              <a:spcAft>
                <a:spcPts val="600"/>
              </a:spcAft>
              <a:buSzPct val="74070"/>
              <a:buNone/>
            </a:pPr>
            <a:r>
              <a:rPr lang="en-US" sz="1300" b="1">
                <a:solidFill>
                  <a:schemeClr val="accent2"/>
                </a:solidFill>
              </a:rPr>
              <a:t>Pros</a:t>
            </a:r>
            <a:endParaRPr lang="en-US" sz="1300">
              <a:solidFill>
                <a:schemeClr val="accent2"/>
              </a:solidFill>
            </a:endParaRPr>
          </a:p>
          <a:p>
            <a:pPr marL="274320" indent="-274320">
              <a:spcBef>
                <a:spcPts val="300"/>
              </a:spcBef>
              <a:buSzPct val="90000"/>
              <a:buFont typeface="Arial"/>
              <a:buChar char="•"/>
            </a:pPr>
            <a:r>
              <a:rPr lang="en-US" sz="1300"/>
              <a:t>Versioned/audited history of configuration settings. </a:t>
            </a:r>
          </a:p>
          <a:p>
            <a:pPr marL="274320" indent="-274320">
              <a:spcBef>
                <a:spcPts val="300"/>
              </a:spcBef>
              <a:buSzPct val="100000"/>
              <a:buFont typeface="Arial"/>
              <a:buChar char="•"/>
            </a:pPr>
            <a:r>
              <a:rPr lang="en-US" sz="1300"/>
              <a:t>Pluggable external stores (vault, </a:t>
            </a:r>
            <a:r>
              <a:rPr lang="en-US" sz="1300" err="1"/>
              <a:t>sqldb</a:t>
            </a:r>
            <a:r>
              <a:rPr lang="en-US" sz="1300"/>
              <a:t>, other config servers).</a:t>
            </a:r>
          </a:p>
          <a:p>
            <a:pPr marL="274320" indent="-274320">
              <a:spcBef>
                <a:spcPts val="300"/>
              </a:spcBef>
              <a:buSzPct val="100000"/>
              <a:buFont typeface="Arial"/>
              <a:buChar char="•"/>
            </a:pPr>
            <a:r>
              <a:rPr lang="en-US" sz="1300"/>
              <a:t>Runs locally; no developer desktop directly from IDE.</a:t>
            </a:r>
          </a:p>
          <a:p>
            <a:pPr marL="274320" indent="-274320">
              <a:spcBef>
                <a:spcPts val="300"/>
              </a:spcBef>
              <a:buSzPct val="100000"/>
              <a:buFont typeface="Arial"/>
              <a:buChar char="•"/>
            </a:pPr>
            <a:r>
              <a:rPr lang="en-US" sz="1300"/>
              <a:t>Does not depend on Kubernetes; developer does not need to know anything about K8S to use config server.</a:t>
            </a:r>
          </a:p>
          <a:p>
            <a:pPr marL="274320" indent="-274320">
              <a:spcBef>
                <a:spcPts val="300"/>
              </a:spcBef>
              <a:buSzPct val="100000"/>
              <a:buFont typeface="Arial"/>
              <a:buChar char="•"/>
            </a:pPr>
            <a:r>
              <a:rPr lang="en-US" sz="1300"/>
              <a:t>Store configurations for multiple apps in one config server. </a:t>
            </a:r>
          </a:p>
          <a:p>
            <a:pPr marL="274320" indent="-274320">
              <a:spcBef>
                <a:spcPts val="300"/>
              </a:spcBef>
              <a:buSzPct val="100000"/>
              <a:buFont typeface="Arial"/>
              <a:buChar char="•"/>
            </a:pPr>
            <a:r>
              <a:rPr lang="en-US" sz="1300"/>
              <a:t>Config backed up outside of Kubernetes cluster. </a:t>
            </a:r>
          </a:p>
          <a:p>
            <a:pPr marL="274320" indent="-274320">
              <a:spcBef>
                <a:spcPts val="300"/>
              </a:spcBef>
              <a:buSzPct val="100000"/>
              <a:buFont typeface="Arial"/>
              <a:buChar char="•"/>
            </a:pPr>
            <a:r>
              <a:rPr lang="en-US" sz="1300"/>
              <a:t>Defines a hierarchy of property sources; allows extraction into a common property file in the config server.</a:t>
            </a:r>
          </a:p>
          <a:p>
            <a:pPr marL="274320" indent="-274320">
              <a:spcBef>
                <a:spcPts val="300"/>
              </a:spcBef>
              <a:buSzPct val="100000"/>
              <a:buFont typeface="Arial"/>
              <a:buChar char="•"/>
            </a:pPr>
            <a:r>
              <a:rPr lang="en-US" sz="1300"/>
              <a:t>Can be used outside of K8S or in a multi-cluster configuration. </a:t>
            </a:r>
          </a:p>
          <a:p>
            <a:pPr marL="274320" indent="-274320">
              <a:spcBef>
                <a:spcPts val="300"/>
              </a:spcBef>
              <a:spcAft>
                <a:spcPts val="600"/>
              </a:spcAft>
              <a:buSzPct val="74070"/>
              <a:buNone/>
            </a:pPr>
            <a:endParaRPr lang="en-US" sz="1300" b="1">
              <a:solidFill>
                <a:schemeClr val="accent2"/>
              </a:solidFill>
            </a:endParaRPr>
          </a:p>
        </p:txBody>
      </p:sp>
      <p:sp>
        <p:nvSpPr>
          <p:cNvPr id="4155" name="Google Shape;4155;p373"/>
          <p:cNvSpPr txBox="1">
            <a:spLocks noGrp="1"/>
          </p:cNvSpPr>
          <p:nvPr>
            <p:ph type="body" sz="quarter" idx="18"/>
          </p:nvPr>
        </p:nvSpPr>
        <p:spPr>
          <a:xfrm>
            <a:off x="6558541" y="1186565"/>
            <a:ext cx="5023860" cy="285748"/>
          </a:xfrm>
          <a:prstGeom prst="rect">
            <a:avLst/>
          </a:prstGeom>
          <a:noFill/>
          <a:ln>
            <a:noFill/>
          </a:ln>
        </p:spPr>
        <p:txBody>
          <a:bodyPr spcFirstLastPara="1" vert="horz" wrap="square" lIns="0" tIns="0" rIns="0" bIns="0" rtlCol="0" anchor="t" anchorCtr="0">
            <a:normAutofit/>
          </a:bodyPr>
          <a:lstStyle/>
          <a:p>
            <a:pPr marL="0" indent="0" algn="ctr">
              <a:spcBef>
                <a:spcPts val="0"/>
              </a:spcBef>
              <a:buSzPct val="90000"/>
              <a:buNone/>
            </a:pPr>
            <a:r>
              <a:rPr lang="en-US" b="1">
                <a:solidFill>
                  <a:schemeClr val="accent5">
                    <a:lumMod val="75000"/>
                  </a:schemeClr>
                </a:solidFill>
              </a:rPr>
              <a:t>ConfigMap / Secrets</a:t>
            </a:r>
            <a:endParaRPr b="1">
              <a:solidFill>
                <a:schemeClr val="accent5">
                  <a:lumMod val="75000"/>
                </a:schemeClr>
              </a:solidFill>
            </a:endParaRPr>
          </a:p>
        </p:txBody>
      </p:sp>
      <p:sp>
        <p:nvSpPr>
          <p:cNvPr id="4" name="Content Placeholder 3">
            <a:extLst>
              <a:ext uri="{FF2B5EF4-FFF2-40B4-BE49-F238E27FC236}">
                <a16:creationId xmlns:a16="http://schemas.microsoft.com/office/drawing/2014/main" id="{D925EF26-1B28-65A6-0814-B3A1643E8ECC}"/>
              </a:ext>
            </a:extLst>
          </p:cNvPr>
          <p:cNvSpPr>
            <a:spLocks noGrp="1"/>
          </p:cNvSpPr>
          <p:nvPr>
            <p:ph sz="quarter" idx="16"/>
          </p:nvPr>
        </p:nvSpPr>
        <p:spPr>
          <a:xfrm>
            <a:off x="6557958" y="1472313"/>
            <a:ext cx="5024443" cy="1341078"/>
          </a:xfrm>
        </p:spPr>
        <p:txBody>
          <a:bodyPr/>
          <a:lstStyle/>
          <a:p>
            <a:pPr marL="274320" indent="-274320">
              <a:spcBef>
                <a:spcPts val="300"/>
              </a:spcBef>
              <a:spcAft>
                <a:spcPts val="600"/>
              </a:spcAft>
              <a:buSzPct val="90000"/>
              <a:buNone/>
            </a:pPr>
            <a:r>
              <a:rPr lang="en-US" sz="1300" b="1">
                <a:solidFill>
                  <a:schemeClr val="accent5"/>
                </a:solidFill>
              </a:rPr>
              <a:t>Pros</a:t>
            </a:r>
            <a:endParaRPr lang="en-US" sz="1300">
              <a:solidFill>
                <a:schemeClr val="accent5"/>
              </a:solidFill>
            </a:endParaRPr>
          </a:p>
          <a:p>
            <a:pPr marL="274320" indent="-274320">
              <a:spcBef>
                <a:spcPts val="300"/>
              </a:spcBef>
              <a:buSzPct val="90000"/>
              <a:buFont typeface="Arial"/>
              <a:buChar char="•"/>
            </a:pPr>
            <a:r>
              <a:rPr lang="en-US" sz="1300"/>
              <a:t>Pod/container won’t start if </a:t>
            </a:r>
            <a:r>
              <a:rPr lang="en-US" sz="1300" err="1"/>
              <a:t>etcd</a:t>
            </a:r>
            <a:r>
              <a:rPr lang="en-US" sz="1300"/>
              <a:t> is down, thus app will have its config on startup. </a:t>
            </a:r>
          </a:p>
          <a:p>
            <a:pPr marL="274320" indent="-274320">
              <a:spcBef>
                <a:spcPts val="300"/>
              </a:spcBef>
              <a:buSzPct val="90000"/>
              <a:buFont typeface="Arial"/>
              <a:buChar char="•"/>
            </a:pPr>
            <a:r>
              <a:rPr lang="en-US" sz="1300"/>
              <a:t>Programming language neutral, not Java or Spring centric.</a:t>
            </a:r>
          </a:p>
          <a:p>
            <a:pPr marL="274320" indent="-274320">
              <a:spcBef>
                <a:spcPts val="300"/>
              </a:spcBef>
              <a:buSzPct val="90000"/>
              <a:buFont typeface="Arial"/>
              <a:buChar char="•"/>
            </a:pPr>
            <a:r>
              <a:rPr lang="en-US" sz="1300"/>
              <a:t>Very nice Spring integration with Spring cloud Kubernetes projects.</a:t>
            </a:r>
          </a:p>
        </p:txBody>
      </p:sp>
      <p:sp>
        <p:nvSpPr>
          <p:cNvPr id="4152" name="Google Shape;4152;p373"/>
          <p:cNvSpPr txBox="1">
            <a:spLocks noGrp="1"/>
          </p:cNvSpPr>
          <p:nvPr>
            <p:ph type="title"/>
          </p:nvPr>
        </p:nvSpPr>
        <p:spPr>
          <a:xfrm>
            <a:off x="609600" y="392226"/>
            <a:ext cx="10981941" cy="378160"/>
          </a:xfrm>
          <a:prstGeom prst="rect">
            <a:avLst/>
          </a:prstGeom>
          <a:noFill/>
          <a:ln>
            <a:noFill/>
          </a:ln>
        </p:spPr>
        <p:txBody>
          <a:bodyPr spcFirstLastPara="1" vert="horz" wrap="square" lIns="0" tIns="0" rIns="0" bIns="0" rtlCol="0" anchor="b" anchorCtr="0">
            <a:noAutofit/>
          </a:bodyPr>
          <a:lstStyle/>
          <a:p>
            <a:r>
              <a:rPr lang="en-US" sz="2700"/>
              <a:t>Spring Cloud Config Server vs. Kubernetes </a:t>
            </a:r>
            <a:r>
              <a:rPr lang="en-US" sz="2700" err="1"/>
              <a:t>ConfigMap</a:t>
            </a:r>
            <a:r>
              <a:rPr lang="en-US" sz="2700"/>
              <a:t> &amp; Secrets</a:t>
            </a:r>
            <a:endParaRPr sz="2700"/>
          </a:p>
        </p:txBody>
      </p:sp>
      <p:sp>
        <p:nvSpPr>
          <p:cNvPr id="6" name="Rectangle 5">
            <a:extLst>
              <a:ext uri="{FF2B5EF4-FFF2-40B4-BE49-F238E27FC236}">
                <a16:creationId xmlns:a16="http://schemas.microsoft.com/office/drawing/2014/main" id="{1CA13CC9-1C49-9038-918D-F8A9F7C4A512}"/>
              </a:ext>
              <a:ext uri="{C183D7F6-B498-43B3-948B-1728B52AA6E4}">
                <adec:decorative xmlns:adec="http://schemas.microsoft.com/office/drawing/2017/decorative" val="1"/>
              </a:ext>
            </a:extLst>
          </p:cNvPr>
          <p:cNvSpPr/>
          <p:nvPr/>
        </p:nvSpPr>
        <p:spPr>
          <a:xfrm>
            <a:off x="598244" y="1694563"/>
            <a:ext cx="504043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4008A1C4-39BA-4700-FA39-DEB31F1A6430}"/>
              </a:ext>
              <a:ext uri="{C183D7F6-B498-43B3-948B-1728B52AA6E4}">
                <adec:decorative xmlns:adec="http://schemas.microsoft.com/office/drawing/2017/decorative" val="1"/>
              </a:ext>
            </a:extLst>
          </p:cNvPr>
          <p:cNvSpPr/>
          <p:nvPr/>
        </p:nvSpPr>
        <p:spPr>
          <a:xfrm>
            <a:off x="6553202" y="1694563"/>
            <a:ext cx="5042726"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A423E943-6655-577D-250A-2D39B4E053FF}"/>
              </a:ext>
              <a:ext uri="{C183D7F6-B498-43B3-948B-1728B52AA6E4}">
                <adec:decorative xmlns:adec="http://schemas.microsoft.com/office/drawing/2017/decorative" val="1"/>
              </a:ext>
            </a:extLst>
          </p:cNvPr>
          <p:cNvSpPr/>
          <p:nvPr/>
        </p:nvSpPr>
        <p:spPr>
          <a:xfrm>
            <a:off x="609600" y="4869937"/>
            <a:ext cx="504043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B2EF96C1-63C2-1E06-43FD-D9B53B709539}"/>
              </a:ext>
              <a:ext uri="{C183D7F6-B498-43B3-948B-1728B52AA6E4}">
                <adec:decorative xmlns:adec="http://schemas.microsoft.com/office/drawing/2017/decorative" val="1"/>
              </a:ext>
            </a:extLst>
          </p:cNvPr>
          <p:cNvSpPr/>
          <p:nvPr/>
        </p:nvSpPr>
        <p:spPr>
          <a:xfrm>
            <a:off x="6553200" y="3197900"/>
            <a:ext cx="5042726"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0" name="Footer Placeholder 9">
            <a:extLst>
              <a:ext uri="{FF2B5EF4-FFF2-40B4-BE49-F238E27FC236}">
                <a16:creationId xmlns:a16="http://schemas.microsoft.com/office/drawing/2014/main" id="{5B1BC384-8642-4570-1D82-0DF4CFF2918E}"/>
              </a:ext>
            </a:extLst>
          </p:cNvPr>
          <p:cNvSpPr>
            <a:spLocks noGrp="1"/>
          </p:cNvSpPr>
          <p:nvPr>
            <p:ph type="ftr" sz="quarter" idx="19"/>
          </p:nvPr>
        </p:nvSpPr>
        <p:spPr/>
        <p:txBody>
          <a:bodyPr/>
          <a:lstStyle/>
          <a:p>
            <a:r>
              <a:rPr lang="en-US">
                <a:solidFill>
                  <a:schemeClr val="tx1"/>
                </a:solidFill>
              </a:rPr>
              <a:t>©2022 VMware, Inc. and Microsoft Corporation. All rights reserved.</a:t>
            </a:r>
          </a:p>
        </p:txBody>
      </p:sp>
      <p:sp>
        <p:nvSpPr>
          <p:cNvPr id="11" name="Slide Number Placeholder 10">
            <a:extLst>
              <a:ext uri="{FF2B5EF4-FFF2-40B4-BE49-F238E27FC236}">
                <a16:creationId xmlns:a16="http://schemas.microsoft.com/office/drawing/2014/main" id="{30263796-C58F-A85D-A7E2-033584F21A41}"/>
              </a:ext>
            </a:extLst>
          </p:cNvPr>
          <p:cNvSpPr>
            <a:spLocks noGrp="1"/>
          </p:cNvSpPr>
          <p:nvPr>
            <p:ph type="sldNum" idx="20"/>
          </p:nvPr>
        </p:nvSpPr>
        <p:spPr/>
        <p:txBody>
          <a:bodyPr/>
          <a:lstStyle/>
          <a:p>
            <a:fld id="{3BD295A3-96FB-4E80-91AF-4225D266C57B}" type="slidenum">
              <a:rPr lang="en-US" smtClean="0">
                <a:solidFill>
                  <a:schemeClr val="tx1"/>
                </a:solidFill>
              </a:rPr>
              <a:t>3</a:t>
            </a:fld>
            <a:endParaRPr lang="en-US">
              <a:solidFill>
                <a:schemeClr val="tx1"/>
              </a:solidFill>
            </a:endParaRPr>
          </a:p>
        </p:txBody>
      </p:sp>
      <p:sp>
        <p:nvSpPr>
          <p:cNvPr id="2" name="Content Placeholder 2">
            <a:extLst>
              <a:ext uri="{FF2B5EF4-FFF2-40B4-BE49-F238E27FC236}">
                <a16:creationId xmlns:a16="http://schemas.microsoft.com/office/drawing/2014/main" id="{06D70ADD-F1EB-14C2-81CE-F3F8CAB92E4B}"/>
              </a:ext>
            </a:extLst>
          </p:cNvPr>
          <p:cNvSpPr txBox="1">
            <a:spLocks/>
          </p:cNvSpPr>
          <p:nvPr/>
        </p:nvSpPr>
        <p:spPr bwMode="gray">
          <a:xfrm>
            <a:off x="609600" y="4635678"/>
            <a:ext cx="5029200" cy="1481877"/>
          </a:xfrm>
          <a:prstGeom prst="rect">
            <a:avLst/>
          </a:prstGeom>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1200"/>
              </a:spcBef>
              <a:spcAft>
                <a:spcPts val="0"/>
              </a:spcAft>
              <a:buClr>
                <a:srgbClr val="000000"/>
              </a:buClr>
              <a:buFont typeface="Arial"/>
              <a:defRPr lang="en-US" sz="1799" b="0" i="0" u="none" strike="noStrike" cap="none" dirty="0">
                <a:solidFill>
                  <a:schemeClr val="bg2"/>
                </a:solidFill>
                <a:latin typeface="Metropolis" pitchFamily="2" charset="77"/>
                <a:ea typeface="Metropolis" pitchFamily="2" charset="77"/>
                <a:cs typeface="Arial"/>
                <a:sym typeface="Arial"/>
              </a:defRPr>
            </a:lvl1pPr>
            <a:lvl2pPr marL="457063" marR="0" lvl="1" indent="-182825" algn="l" rtl="0" eaLnBrk="1" hangingPunct="1">
              <a:lnSpc>
                <a:spcPct val="100000"/>
              </a:lnSpc>
              <a:spcBef>
                <a:spcPts val="1200"/>
              </a:spcBef>
              <a:spcAft>
                <a:spcPts val="0"/>
              </a:spcAft>
              <a:buClr>
                <a:schemeClr val="bg2"/>
              </a:buClr>
              <a:buFont typeface="Arial" panose="020B0604020202020204" pitchFamily="34" charset="0"/>
              <a:buChar char="•"/>
              <a:defRPr lang="en-US" sz="1600" b="0" i="0" u="none" strike="noStrike" cap="none" dirty="0">
                <a:solidFill>
                  <a:schemeClr val="bg2"/>
                </a:solidFill>
                <a:latin typeface="+mn-lt"/>
                <a:ea typeface="Arial"/>
                <a:cs typeface="Arial"/>
                <a:sym typeface="Arial"/>
              </a:defRPr>
            </a:lvl2pPr>
            <a:lvl3pPr marL="740442" marR="0" lvl="2" indent="-173684" algn="l" rtl="0" eaLnBrk="1" hangingPunct="1">
              <a:lnSpc>
                <a:spcPct val="100000"/>
              </a:lnSpc>
              <a:spcBef>
                <a:spcPts val="1200"/>
              </a:spcBef>
              <a:spcAft>
                <a:spcPts val="0"/>
              </a:spcAft>
              <a:buClr>
                <a:schemeClr val="bg2"/>
              </a:buClr>
              <a:buFont typeface="Symbol" panose="05050102010706020507" pitchFamily="18" charset="2"/>
              <a:buChar char=""/>
              <a:defRPr lang="en-US" sz="1400" b="0" i="0" u="none" strike="noStrike" cap="none" dirty="0">
                <a:solidFill>
                  <a:schemeClr val="bg2"/>
                </a:solidFill>
                <a:latin typeface="+mn-lt"/>
                <a:ea typeface="Arial"/>
                <a:cs typeface="Arial"/>
                <a:sym typeface="Arial"/>
              </a:defRPr>
            </a:lvl3pPr>
            <a:lvl4pPr marL="968973" marR="0" lvl="3" indent="-164543" algn="l" rtl="0" eaLnBrk="1" hangingPunct="1">
              <a:lnSpc>
                <a:spcPct val="100000"/>
              </a:lnSpc>
              <a:spcBef>
                <a:spcPts val="1200"/>
              </a:spcBef>
              <a:spcAft>
                <a:spcPts val="0"/>
              </a:spcAft>
              <a:buClr>
                <a:schemeClr val="bg2"/>
              </a:buClr>
              <a:buFont typeface="Arial" panose="020B0604020202020204" pitchFamily="34" charset="0"/>
              <a:buChar char="•"/>
              <a:defRPr lang="en-US" sz="1200" b="0" i="0" u="none" strike="noStrike" cap="none" dirty="0">
                <a:solidFill>
                  <a:schemeClr val="bg2"/>
                </a:solidFill>
                <a:latin typeface="+mn-lt"/>
                <a:ea typeface="Arial"/>
                <a:cs typeface="Arial"/>
                <a:sym typeface="Arial"/>
              </a:defRPr>
            </a:lvl4pPr>
            <a:lvl5pPr marL="1142657" marR="0" lvl="4" indent="-137119" algn="l" rtl="0" eaLnBrk="1" hangingPunct="1">
              <a:lnSpc>
                <a:spcPct val="100000"/>
              </a:lnSpc>
              <a:spcBef>
                <a:spcPts val="1200"/>
              </a:spcBef>
              <a:spcAft>
                <a:spcPts val="0"/>
              </a:spcAft>
              <a:buClr>
                <a:schemeClr val="bg2"/>
              </a:buClr>
              <a:buFont typeface="Symbol" panose="05050102010706020507" pitchFamily="18" charset="2"/>
              <a:buChar char=""/>
              <a:defRPr lang="en-US" sz="1200" b="0" i="0" u="none" strike="noStrike" cap="none" dirty="0">
                <a:solidFill>
                  <a:schemeClr val="bg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pPr marL="274320" indent="-274320">
              <a:spcBef>
                <a:spcPts val="300"/>
              </a:spcBef>
              <a:spcAft>
                <a:spcPts val="600"/>
              </a:spcAft>
              <a:buSzPct val="74070"/>
            </a:pPr>
            <a:r>
              <a:rPr lang="en-US" sz="1300" b="1" kern="0">
                <a:solidFill>
                  <a:schemeClr val="accent2"/>
                </a:solidFill>
              </a:rPr>
              <a:t>Cons</a:t>
            </a:r>
            <a:endParaRPr lang="en-US" sz="1300" kern="0">
              <a:solidFill>
                <a:schemeClr val="accent2"/>
              </a:solidFill>
            </a:endParaRPr>
          </a:p>
          <a:p>
            <a:pPr marL="274320" indent="-274320">
              <a:spcBef>
                <a:spcPts val="300"/>
              </a:spcBef>
              <a:buSzPct val="100000"/>
              <a:buFont typeface="Arial"/>
              <a:buChar char="•"/>
            </a:pPr>
            <a:r>
              <a:rPr lang="en-US" sz="1300" kern="0"/>
              <a:t>Application can’t startup if config server is down. </a:t>
            </a:r>
          </a:p>
          <a:p>
            <a:pPr marL="274320" indent="-274320">
              <a:spcBef>
                <a:spcPts val="300"/>
              </a:spcBef>
              <a:buSzPct val="100000"/>
              <a:buFont typeface="Arial"/>
              <a:buChar char="•"/>
            </a:pPr>
            <a:r>
              <a:rPr lang="en-US" sz="1300" kern="0"/>
              <a:t>Application must understand the config server REST API or use a client library. </a:t>
            </a:r>
          </a:p>
          <a:p>
            <a:pPr marL="274320" indent="-274320">
              <a:spcBef>
                <a:spcPts val="300"/>
              </a:spcBef>
              <a:buSzPct val="100000"/>
              <a:buFont typeface="Arial"/>
              <a:buChar char="•"/>
            </a:pPr>
            <a:r>
              <a:rPr lang="en-US" sz="1300" kern="0"/>
              <a:t>Considered Java/Spring centric by other language communities.</a:t>
            </a:r>
          </a:p>
        </p:txBody>
      </p:sp>
      <p:sp>
        <p:nvSpPr>
          <p:cNvPr id="5" name="Content Placeholder 3">
            <a:extLst>
              <a:ext uri="{FF2B5EF4-FFF2-40B4-BE49-F238E27FC236}">
                <a16:creationId xmlns:a16="http://schemas.microsoft.com/office/drawing/2014/main" id="{96EE7931-E29B-3FB2-BBDA-318877D324B0}"/>
              </a:ext>
            </a:extLst>
          </p:cNvPr>
          <p:cNvSpPr txBox="1">
            <a:spLocks/>
          </p:cNvSpPr>
          <p:nvPr/>
        </p:nvSpPr>
        <p:spPr bwMode="gray">
          <a:xfrm>
            <a:off x="6553201" y="2971800"/>
            <a:ext cx="5038340" cy="3338848"/>
          </a:xfrm>
          <a:prstGeom prst="rect">
            <a:avLst/>
          </a:prstGeom>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1200"/>
              </a:spcBef>
              <a:spcAft>
                <a:spcPts val="0"/>
              </a:spcAft>
              <a:buClr>
                <a:srgbClr val="000000"/>
              </a:buClr>
              <a:buFont typeface="Arial"/>
              <a:defRPr lang="en-US" sz="1799" b="0" i="0" u="none" strike="noStrike" cap="none" dirty="0">
                <a:solidFill>
                  <a:schemeClr val="bg2"/>
                </a:solidFill>
                <a:latin typeface="Metropolis" pitchFamily="2" charset="77"/>
                <a:ea typeface="Metropolis" pitchFamily="2" charset="77"/>
                <a:cs typeface="Arial"/>
                <a:sym typeface="Arial"/>
              </a:defRPr>
            </a:lvl1pPr>
            <a:lvl2pPr marL="457063" marR="0" lvl="1" indent="-182825" algn="l" rtl="0" eaLnBrk="1" hangingPunct="1">
              <a:lnSpc>
                <a:spcPct val="100000"/>
              </a:lnSpc>
              <a:spcBef>
                <a:spcPts val="1200"/>
              </a:spcBef>
              <a:spcAft>
                <a:spcPts val="0"/>
              </a:spcAft>
              <a:buClr>
                <a:schemeClr val="bg2"/>
              </a:buClr>
              <a:buFont typeface="Arial" panose="020B0604020202020204" pitchFamily="34" charset="0"/>
              <a:buChar char="•"/>
              <a:defRPr lang="en-US" sz="1600" b="0" i="0" u="none" strike="noStrike" cap="none" dirty="0">
                <a:solidFill>
                  <a:schemeClr val="bg2"/>
                </a:solidFill>
                <a:latin typeface="+mn-lt"/>
                <a:ea typeface="Arial"/>
                <a:cs typeface="Arial"/>
                <a:sym typeface="Arial"/>
              </a:defRPr>
            </a:lvl2pPr>
            <a:lvl3pPr marL="740442" marR="0" lvl="2" indent="-173684" algn="l" rtl="0" eaLnBrk="1" hangingPunct="1">
              <a:lnSpc>
                <a:spcPct val="100000"/>
              </a:lnSpc>
              <a:spcBef>
                <a:spcPts val="1200"/>
              </a:spcBef>
              <a:spcAft>
                <a:spcPts val="0"/>
              </a:spcAft>
              <a:buClr>
                <a:schemeClr val="bg2"/>
              </a:buClr>
              <a:buFont typeface="Symbol" panose="05050102010706020507" pitchFamily="18" charset="2"/>
              <a:buChar char=""/>
              <a:defRPr lang="en-US" sz="1400" b="0" i="0" u="none" strike="noStrike" cap="none" dirty="0">
                <a:solidFill>
                  <a:schemeClr val="bg2"/>
                </a:solidFill>
                <a:latin typeface="+mn-lt"/>
                <a:ea typeface="Arial"/>
                <a:cs typeface="Arial"/>
                <a:sym typeface="Arial"/>
              </a:defRPr>
            </a:lvl3pPr>
            <a:lvl4pPr marL="968973" marR="0" lvl="3" indent="-164543" algn="l" rtl="0" eaLnBrk="1" hangingPunct="1">
              <a:lnSpc>
                <a:spcPct val="100000"/>
              </a:lnSpc>
              <a:spcBef>
                <a:spcPts val="1200"/>
              </a:spcBef>
              <a:spcAft>
                <a:spcPts val="0"/>
              </a:spcAft>
              <a:buClr>
                <a:schemeClr val="bg2"/>
              </a:buClr>
              <a:buFont typeface="Arial" panose="020B0604020202020204" pitchFamily="34" charset="0"/>
              <a:buChar char="•"/>
              <a:defRPr lang="en-US" sz="1200" b="0" i="0" u="none" strike="noStrike" cap="none" dirty="0">
                <a:solidFill>
                  <a:schemeClr val="bg2"/>
                </a:solidFill>
                <a:latin typeface="+mn-lt"/>
                <a:ea typeface="Arial"/>
                <a:cs typeface="Arial"/>
                <a:sym typeface="Arial"/>
              </a:defRPr>
            </a:lvl4pPr>
            <a:lvl5pPr marL="1142657" marR="0" lvl="4" indent="-137119" algn="l" rtl="0" eaLnBrk="1" hangingPunct="1">
              <a:lnSpc>
                <a:spcPct val="100000"/>
              </a:lnSpc>
              <a:spcBef>
                <a:spcPts val="1200"/>
              </a:spcBef>
              <a:spcAft>
                <a:spcPts val="0"/>
              </a:spcAft>
              <a:buClr>
                <a:schemeClr val="bg2"/>
              </a:buClr>
              <a:buFont typeface="Symbol" panose="05050102010706020507" pitchFamily="18" charset="2"/>
              <a:buChar char=""/>
              <a:defRPr lang="en-US" sz="1200" b="0" i="0" u="none" strike="noStrike" cap="none" dirty="0">
                <a:solidFill>
                  <a:schemeClr val="bg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pPr marL="274320" indent="-274320">
              <a:spcBef>
                <a:spcPts val="300"/>
              </a:spcBef>
              <a:spcAft>
                <a:spcPts val="600"/>
              </a:spcAft>
              <a:buSzPct val="90000"/>
            </a:pPr>
            <a:r>
              <a:rPr lang="en-US" sz="1300" b="1" kern="0">
                <a:solidFill>
                  <a:schemeClr val="accent5"/>
                </a:solidFill>
              </a:rPr>
              <a:t>Cons</a:t>
            </a:r>
            <a:endParaRPr lang="en-US" sz="1300" kern="0">
              <a:solidFill>
                <a:schemeClr val="accent5"/>
              </a:solidFill>
            </a:endParaRPr>
          </a:p>
          <a:p>
            <a:pPr marL="274320" indent="-274320">
              <a:spcBef>
                <a:spcPts val="300"/>
              </a:spcBef>
              <a:buSzPct val="90000"/>
              <a:buFont typeface="Arial"/>
              <a:buChar char="•"/>
            </a:pPr>
            <a:r>
              <a:rPr lang="en-US" sz="1300" kern="0"/>
              <a:t>Can only store the latest version of configuration; no auditing of previous versions of a config value.</a:t>
            </a:r>
          </a:p>
          <a:p>
            <a:pPr marL="274320" indent="-274320">
              <a:spcBef>
                <a:spcPts val="300"/>
              </a:spcBef>
              <a:buSzPct val="90000"/>
              <a:buFont typeface="Arial"/>
              <a:buChar char="•"/>
            </a:pPr>
            <a:r>
              <a:rPr lang="en-US" sz="1300" kern="0"/>
              <a:t>Requires developers to be familiar with Kubernetes. </a:t>
            </a:r>
          </a:p>
          <a:p>
            <a:pPr marL="274320" indent="-274320">
              <a:spcBef>
                <a:spcPts val="300"/>
              </a:spcBef>
              <a:buSzPct val="90000"/>
              <a:buFont typeface="Arial"/>
              <a:buChar char="•"/>
            </a:pPr>
            <a:r>
              <a:rPr lang="en-US" sz="1300" kern="0"/>
              <a:t>Requires application to run on Kubernetes.</a:t>
            </a:r>
          </a:p>
          <a:p>
            <a:pPr marL="274320" indent="-274320">
              <a:spcBef>
                <a:spcPts val="300"/>
              </a:spcBef>
              <a:buSzPct val="90000"/>
              <a:buFont typeface="Arial"/>
              <a:buChar char="•"/>
            </a:pPr>
            <a:r>
              <a:rPr lang="en-US" sz="1300" kern="0" err="1"/>
              <a:t>ConfigMap</a:t>
            </a:r>
            <a:r>
              <a:rPr lang="en-US" sz="1300" kern="0"/>
              <a:t> is not available when launching a Spring App from IDE on laptop. </a:t>
            </a:r>
          </a:p>
          <a:p>
            <a:pPr marL="274320" indent="-274320">
              <a:spcBef>
                <a:spcPts val="300"/>
              </a:spcBef>
              <a:buSzPct val="90000"/>
              <a:buFont typeface="Arial"/>
              <a:buChar char="•"/>
            </a:pPr>
            <a:r>
              <a:rPr lang="en-US" sz="1300" kern="0"/>
              <a:t>May require access to the Kubernetes API server to be able to watch for changes on the </a:t>
            </a:r>
            <a:r>
              <a:rPr lang="en-US" sz="1300" kern="0" err="1"/>
              <a:t>ConfigMap</a:t>
            </a:r>
            <a:r>
              <a:rPr lang="en-US" sz="1300" kern="0"/>
              <a:t> so that apps can reload.</a:t>
            </a:r>
          </a:p>
          <a:p>
            <a:pPr marL="274320" indent="-274320">
              <a:spcBef>
                <a:spcPts val="300"/>
              </a:spcBef>
              <a:buSzPct val="90000"/>
              <a:buFont typeface="Arial"/>
              <a:buChar char="•"/>
            </a:pPr>
            <a:r>
              <a:rPr lang="en-US" sz="1300" kern="0"/>
              <a:t>Multiple apps will have multiple </a:t>
            </a:r>
            <a:r>
              <a:rPr lang="en-US" sz="1300" kern="0" err="1"/>
              <a:t>ConfigMap</a:t>
            </a:r>
            <a:r>
              <a:rPr lang="en-US" sz="1300" kern="0"/>
              <a:t> YAML files in multiple K8S namespaces, making it hard to see all the config in one place. </a:t>
            </a:r>
          </a:p>
          <a:p>
            <a:pPr marL="274320" indent="-274320">
              <a:spcBef>
                <a:spcPts val="300"/>
              </a:spcBef>
              <a:buSzPct val="90000"/>
              <a:buFont typeface="Arial"/>
              <a:buChar char="•"/>
            </a:pPr>
            <a:r>
              <a:rPr lang="en-US" sz="1300" kern="0"/>
              <a:t>Works inside a single K8S cluster; </a:t>
            </a:r>
            <a:r>
              <a:rPr lang="en-US" sz="1300" kern="0" err="1"/>
              <a:t>ConfigMap</a:t>
            </a:r>
            <a:r>
              <a:rPr lang="en-US" sz="1300" kern="0"/>
              <a:t> does not span clusters or namespaces. </a:t>
            </a:r>
          </a:p>
        </p:txBody>
      </p:sp>
    </p:spTree>
    <p:extLst>
      <p:ext uri="{BB962C8B-B14F-4D97-AF65-F5344CB8AC3E}">
        <p14:creationId xmlns:p14="http://schemas.microsoft.com/office/powerpoint/2010/main" val="41058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9C930C-7CCC-184F-3B47-179B555E1D1A}"/>
              </a:ext>
            </a:extLst>
          </p:cNvPr>
          <p:cNvSpPr>
            <a:spLocks noGrp="1"/>
          </p:cNvSpPr>
          <p:nvPr>
            <p:ph type="title"/>
          </p:nvPr>
        </p:nvSpPr>
        <p:spPr>
          <a:xfrm>
            <a:off x="609600" y="366825"/>
            <a:ext cx="7837967" cy="4332766"/>
          </a:xfrm>
        </p:spPr>
        <p:txBody>
          <a:bodyPr/>
          <a:lstStyle/>
          <a:p>
            <a:r>
              <a:rPr lang="en-US" sz="2800"/>
              <a:t>What if we can have all the pros of the Spring Cloud Configuration Server, ConfigMaps, and Secrets without the cons?</a:t>
            </a:r>
            <a:br>
              <a:rPr lang="en-US" sz="2800"/>
            </a:br>
            <a:br>
              <a:rPr lang="en-US" sz="2800"/>
            </a:br>
            <a:r>
              <a:rPr lang="en-US" sz="2800"/>
              <a:t>We can use the Application Configuration Service on Azure Spring Apps Enterprise </a:t>
            </a:r>
          </a:p>
        </p:txBody>
      </p:sp>
      <p:sp>
        <p:nvSpPr>
          <p:cNvPr id="2" name="Slide Number Placeholder 1">
            <a:extLst>
              <a:ext uri="{FF2B5EF4-FFF2-40B4-BE49-F238E27FC236}">
                <a16:creationId xmlns:a16="http://schemas.microsoft.com/office/drawing/2014/main" id="{FD2462A9-7500-9E72-FF79-6FD3FDC977F6}"/>
              </a:ext>
            </a:extLst>
          </p:cNvPr>
          <p:cNvSpPr>
            <a:spLocks noGrp="1"/>
          </p:cNvSpPr>
          <p:nvPr>
            <p:ph type="sldNum" idx="10"/>
          </p:nvPr>
        </p:nvSpPr>
        <p:spPr/>
        <p:txBody>
          <a:bodyPr/>
          <a:lstStyle/>
          <a:p>
            <a:fld id="{3BD295A3-96FB-4E80-91AF-4225D266C57B}" type="slidenum">
              <a:rPr lang="en-US" smtClean="0"/>
              <a:pPr/>
              <a:t>4</a:t>
            </a:fld>
            <a:endParaRPr lang="en-US"/>
          </a:p>
        </p:txBody>
      </p:sp>
    </p:spTree>
    <p:extLst>
      <p:ext uri="{BB962C8B-B14F-4D97-AF65-F5344CB8AC3E}">
        <p14:creationId xmlns:p14="http://schemas.microsoft.com/office/powerpoint/2010/main" val="263892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FD253A-1D2F-54B2-BE3E-D677F1B4EBF9}"/>
              </a:ext>
              <a:ext uri="{C183D7F6-B498-43B3-948B-1728B52AA6E4}">
                <adec:decorative xmlns:adec="http://schemas.microsoft.com/office/drawing/2017/decorative" val="1"/>
              </a:ext>
            </a:extLst>
          </p:cNvPr>
          <p:cNvSpPr/>
          <p:nvPr/>
        </p:nvSpPr>
        <p:spPr bwMode="auto">
          <a:xfrm>
            <a:off x="0" y="1078599"/>
            <a:ext cx="12192000" cy="491580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9F8D24D1-1DE0-3820-3B37-AAE393333E60}"/>
              </a:ext>
            </a:extLst>
          </p:cNvPr>
          <p:cNvSpPr>
            <a:spLocks noGrp="1"/>
          </p:cNvSpPr>
          <p:nvPr>
            <p:ph type="title"/>
          </p:nvPr>
        </p:nvSpPr>
        <p:spPr/>
        <p:txBody>
          <a:bodyPr/>
          <a:lstStyle/>
          <a:p>
            <a:r>
              <a:rPr lang="en-US"/>
              <a:t>Spring configuration in Git repos</a:t>
            </a:r>
            <a:br>
              <a:rPr lang="en-US"/>
            </a:br>
            <a:endParaRPr lang="en-US"/>
          </a:p>
        </p:txBody>
      </p:sp>
      <p:grpSp>
        <p:nvGrpSpPr>
          <p:cNvPr id="7" name="Group 6">
            <a:extLst>
              <a:ext uri="{FF2B5EF4-FFF2-40B4-BE49-F238E27FC236}">
                <a16:creationId xmlns:a16="http://schemas.microsoft.com/office/drawing/2014/main" id="{593343F0-D023-84D8-0F25-B0F71BA3935F}"/>
              </a:ext>
              <a:ext uri="{C183D7F6-B498-43B3-948B-1728B52AA6E4}">
                <adec:decorative xmlns:adec="http://schemas.microsoft.com/office/drawing/2017/decorative" val="1"/>
              </a:ext>
            </a:extLst>
          </p:cNvPr>
          <p:cNvGrpSpPr/>
          <p:nvPr/>
        </p:nvGrpSpPr>
        <p:grpSpPr>
          <a:xfrm>
            <a:off x="609600" y="1151799"/>
            <a:ext cx="10972801" cy="4765086"/>
            <a:chOff x="131642" y="1213819"/>
            <a:chExt cx="12166497" cy="5283465"/>
          </a:xfrm>
        </p:grpSpPr>
        <p:pic>
          <p:nvPicPr>
            <p:cNvPr id="4" name="Picture 3">
              <a:extLst>
                <a:ext uri="{FF2B5EF4-FFF2-40B4-BE49-F238E27FC236}">
                  <a16:creationId xmlns:a16="http://schemas.microsoft.com/office/drawing/2014/main" id="{F489B8C3-B548-D0AA-8051-69D929686B02}"/>
                </a:ext>
              </a:extLst>
            </p:cNvPr>
            <p:cNvPicPr>
              <a:picLocks noChangeAspect="1"/>
            </p:cNvPicPr>
            <p:nvPr/>
          </p:nvPicPr>
          <p:blipFill>
            <a:blip r:embed="rId3"/>
            <a:stretch>
              <a:fillRect/>
            </a:stretch>
          </p:blipFill>
          <p:spPr>
            <a:xfrm>
              <a:off x="131642" y="1213819"/>
              <a:ext cx="7760089" cy="5283465"/>
            </a:xfrm>
            <a:prstGeom prst="rect">
              <a:avLst/>
            </a:prstGeom>
          </p:spPr>
        </p:pic>
        <p:pic>
          <p:nvPicPr>
            <p:cNvPr id="6" name="Picture 5">
              <a:extLst>
                <a:ext uri="{FF2B5EF4-FFF2-40B4-BE49-F238E27FC236}">
                  <a16:creationId xmlns:a16="http://schemas.microsoft.com/office/drawing/2014/main" id="{9608D9B7-6D35-5605-AF7C-353B91FCDC33}"/>
                </a:ext>
              </a:extLst>
            </p:cNvPr>
            <p:cNvPicPr>
              <a:picLocks noChangeAspect="1"/>
            </p:cNvPicPr>
            <p:nvPr/>
          </p:nvPicPr>
          <p:blipFill>
            <a:blip r:embed="rId4"/>
            <a:stretch>
              <a:fillRect/>
            </a:stretch>
          </p:blipFill>
          <p:spPr>
            <a:xfrm>
              <a:off x="7878779" y="1213819"/>
              <a:ext cx="4419360" cy="5283465"/>
            </a:xfrm>
            <a:prstGeom prst="rect">
              <a:avLst/>
            </a:prstGeom>
            <a:ln>
              <a:noFill/>
            </a:ln>
          </p:spPr>
        </p:pic>
        <p:cxnSp>
          <p:nvCxnSpPr>
            <p:cNvPr id="8" name="Straight Arrow Connector 7">
              <a:extLst>
                <a:ext uri="{FF2B5EF4-FFF2-40B4-BE49-F238E27FC236}">
                  <a16:creationId xmlns:a16="http://schemas.microsoft.com/office/drawing/2014/main" id="{1CF00AB3-5479-D579-F8D2-B462C5568685}"/>
                </a:ext>
              </a:extLst>
            </p:cNvPr>
            <p:cNvCxnSpPr>
              <a:cxnSpLocks/>
            </p:cNvCxnSpPr>
            <p:nvPr/>
          </p:nvCxnSpPr>
          <p:spPr>
            <a:xfrm>
              <a:off x="1435628" y="5305906"/>
              <a:ext cx="6809177" cy="0"/>
            </a:xfrm>
            <a:prstGeom prst="straightConnector1">
              <a:avLst/>
            </a:prstGeom>
            <a:noFill/>
            <a:ln w="38100" cap="flat" cmpd="sng" algn="ctr">
              <a:solidFill>
                <a:srgbClr val="FFFFFF"/>
              </a:solidFill>
              <a:prstDash val="solid"/>
              <a:miter lim="800000"/>
              <a:headEnd type="none" w="lg" len="med"/>
              <a:tailEnd type="triangle" w="lg" len="med"/>
            </a:ln>
            <a:effectLst>
              <a:outerShdw blurRad="63500" dist="127000" dir="2700000" algn="tl" rotWithShape="0">
                <a:prstClr val="black">
                  <a:alpha val="50000"/>
                </a:prstClr>
              </a:outerShdw>
            </a:effectLst>
          </p:spPr>
        </p:cxnSp>
      </p:grpSp>
      <p:sp>
        <p:nvSpPr>
          <p:cNvPr id="3" name="Footer Placeholder 2">
            <a:extLst>
              <a:ext uri="{FF2B5EF4-FFF2-40B4-BE49-F238E27FC236}">
                <a16:creationId xmlns:a16="http://schemas.microsoft.com/office/drawing/2014/main" id="{840CAAF5-91C4-E35F-5B46-60D6556B9840}"/>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9" name="Slide Number Placeholder 8">
            <a:extLst>
              <a:ext uri="{FF2B5EF4-FFF2-40B4-BE49-F238E27FC236}">
                <a16:creationId xmlns:a16="http://schemas.microsoft.com/office/drawing/2014/main" id="{74F7A23F-3DF8-0E78-853C-EEA40AA2B9E4}"/>
              </a:ext>
            </a:extLst>
          </p:cNvPr>
          <p:cNvSpPr>
            <a:spLocks noGrp="1"/>
          </p:cNvSpPr>
          <p:nvPr>
            <p:ph type="sldNum" idx="10"/>
          </p:nvPr>
        </p:nvSpPr>
        <p:spPr/>
        <p:txBody>
          <a:bodyPr/>
          <a:lstStyle/>
          <a:p>
            <a:fld id="{3BD295A3-96FB-4E80-91AF-4225D266C57B}" type="slidenum">
              <a:rPr lang="en-US" smtClean="0">
                <a:solidFill>
                  <a:schemeClr val="tx1"/>
                </a:solidFill>
              </a:rPr>
              <a:t>5</a:t>
            </a:fld>
            <a:endParaRPr lang="en-US">
              <a:solidFill>
                <a:schemeClr val="tx1"/>
              </a:solidFill>
            </a:endParaRPr>
          </a:p>
        </p:txBody>
      </p:sp>
    </p:spTree>
    <p:extLst>
      <p:ext uri="{BB962C8B-B14F-4D97-AF65-F5344CB8AC3E}">
        <p14:creationId xmlns:p14="http://schemas.microsoft.com/office/powerpoint/2010/main" val="36508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2.22222E-6 " pathEditMode="relative" rAng="0" ptsTypes="AA">
                                      <p:cBhvr>
                                        <p:cTn id="9" dur="600" fill="hold"/>
                                        <p:tgtEl>
                                          <p:spTgt spid="7"/>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 0.04606 L 0 7.40741E-7 " pathEditMode="relative" rAng="0" ptsTypes="AA">
                                      <p:cBhvr>
                                        <p:cTn id="14" dur="6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F3BCF4-BEB9-DF4F-3D65-09397A89A4F4}"/>
              </a:ext>
              <a:ext uri="{C183D7F6-B498-43B3-948B-1728B52AA6E4}">
                <adec:decorative xmlns:adec="http://schemas.microsoft.com/office/drawing/2017/decorative" val="1"/>
              </a:ext>
            </a:extLst>
          </p:cNvPr>
          <p:cNvSpPr/>
          <p:nvPr/>
        </p:nvSpPr>
        <p:spPr bwMode="auto">
          <a:xfrm>
            <a:off x="0" y="3429000"/>
            <a:ext cx="12192000" cy="2406769"/>
          </a:xfrm>
          <a:prstGeom prst="rect">
            <a:avLst/>
          </a:prstGeom>
          <a:gradFill>
            <a:gsLst>
              <a:gs pos="42000">
                <a:schemeClr val="accent2">
                  <a:lumMod val="50000"/>
                </a:schemeClr>
              </a:gs>
              <a:gs pos="100000">
                <a:schemeClr val="accent2">
                  <a:lumMod val="75000"/>
                </a:schemeClr>
              </a:gs>
            </a:gsLst>
            <a:lin ang="15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 name="Content Placeholder 2">
            <a:extLst>
              <a:ext uri="{FF2B5EF4-FFF2-40B4-BE49-F238E27FC236}">
                <a16:creationId xmlns:a16="http://schemas.microsoft.com/office/drawing/2014/main" id="{CCCA4445-6ABC-2FC4-F37D-79DC1156F03A}"/>
              </a:ext>
            </a:extLst>
          </p:cNvPr>
          <p:cNvSpPr>
            <a:spLocks noGrp="1"/>
          </p:cNvSpPr>
          <p:nvPr>
            <p:ph type="body" sz="quarter" idx="12"/>
          </p:nvPr>
        </p:nvSpPr>
        <p:spPr/>
        <p:txBody>
          <a:bodyPr>
            <a:normAutofit fontScale="25000" lnSpcReduction="20000"/>
          </a:bodyPr>
          <a:lstStyle/>
          <a:p>
            <a:pPr marL="0" indent="0">
              <a:lnSpc>
                <a:spcPts val="2353"/>
              </a:lnSpc>
              <a:spcAft>
                <a:spcPts val="1200"/>
              </a:spcAft>
              <a:buNone/>
            </a:pPr>
            <a:r>
              <a:rPr lang="en-US" sz="1800">
                <a:latin typeface="+mn-lt"/>
              </a:rPr>
              <a:t>Automatically mounted as volumes in the underlying Kubernetes cluster</a:t>
            </a:r>
            <a:endParaRPr lang="en-US" sz="1800" spc="0">
              <a:latin typeface="+mn-lt"/>
            </a:endParaRPr>
          </a:p>
        </p:txBody>
      </p:sp>
      <p:sp>
        <p:nvSpPr>
          <p:cNvPr id="2" name="Title 1">
            <a:extLst>
              <a:ext uri="{FF2B5EF4-FFF2-40B4-BE49-F238E27FC236}">
                <a16:creationId xmlns:a16="http://schemas.microsoft.com/office/drawing/2014/main" id="{537BD061-84F7-18A3-5ECF-B664B636F104}"/>
              </a:ext>
            </a:extLst>
          </p:cNvPr>
          <p:cNvSpPr>
            <a:spLocks noGrp="1"/>
          </p:cNvSpPr>
          <p:nvPr>
            <p:ph type="title"/>
          </p:nvPr>
        </p:nvSpPr>
        <p:spPr>
          <a:xfrm>
            <a:off x="609600" y="366826"/>
            <a:ext cx="10972801" cy="406166"/>
          </a:xfrm>
        </p:spPr>
        <p:txBody>
          <a:bodyPr>
            <a:normAutofit fontScale="90000"/>
          </a:bodyPr>
          <a:lstStyle/>
          <a:p>
            <a:r>
              <a:rPr lang="en-US"/>
              <a:t>Spring configuration in Git repos</a:t>
            </a:r>
          </a:p>
        </p:txBody>
      </p:sp>
      <p:sp>
        <p:nvSpPr>
          <p:cNvPr id="4" name="Text Placeholder 3">
            <a:extLst>
              <a:ext uri="{FF2B5EF4-FFF2-40B4-BE49-F238E27FC236}">
                <a16:creationId xmlns:a16="http://schemas.microsoft.com/office/drawing/2014/main" id="{4E1FF5DE-11D2-4262-EB8B-A43DC3711719}"/>
              </a:ext>
            </a:extLst>
          </p:cNvPr>
          <p:cNvSpPr>
            <a:spLocks noGrp="1"/>
          </p:cNvSpPr>
          <p:nvPr>
            <p:ph type="body" sz="quarter" idx="13"/>
          </p:nvPr>
        </p:nvSpPr>
        <p:spPr>
          <a:xfrm>
            <a:off x="609600" y="1593850"/>
            <a:ext cx="8267700" cy="1835150"/>
          </a:xfrm>
        </p:spPr>
        <p:txBody>
          <a:bodyPr>
            <a:normAutofit/>
          </a:bodyPr>
          <a:lstStyle/>
          <a:p>
            <a:pPr marL="0" indent="0">
              <a:lnSpc>
                <a:spcPts val="2353"/>
              </a:lnSpc>
              <a:buNone/>
            </a:pPr>
            <a:r>
              <a:rPr lang="en-US" sz="1800" b="1" spc="0">
                <a:latin typeface="+mn-lt"/>
              </a:rPr>
              <a:t>A simple command</a:t>
            </a:r>
          </a:p>
          <a:p>
            <a:pPr marL="342900" indent="-342900">
              <a:lnSpc>
                <a:spcPts val="2353"/>
              </a:lnSpc>
              <a:buFont typeface="Arial" panose="020B0604020202020204" pitchFamily="34" charset="0"/>
              <a:buChar char="•"/>
            </a:pPr>
            <a:r>
              <a:rPr lang="en-US" sz="1800" spc="0">
                <a:latin typeface="+mn-lt"/>
              </a:rPr>
              <a:t>Consumes config files in the Git repo.</a:t>
            </a:r>
          </a:p>
          <a:p>
            <a:pPr marL="342900" indent="-342900">
              <a:lnSpc>
                <a:spcPts val="2353"/>
              </a:lnSpc>
              <a:buFont typeface="Arial" panose="020B0604020202020204" pitchFamily="34" charset="0"/>
              <a:buChar char="•"/>
            </a:pPr>
            <a:r>
              <a:rPr lang="en-US" sz="1800" spc="0">
                <a:latin typeface="+mn-lt"/>
              </a:rPr>
              <a:t>Makes them accessible to the app as </a:t>
            </a:r>
            <a:r>
              <a:rPr lang="en-US" sz="1800">
                <a:latin typeface="+mn-lt"/>
              </a:rPr>
              <a:t>C</a:t>
            </a:r>
            <a:r>
              <a:rPr lang="en-US" sz="1800" spc="0">
                <a:latin typeface="+mn-lt"/>
              </a:rPr>
              <a:t>onfigMap mounted as a volume.</a:t>
            </a:r>
          </a:p>
          <a:p>
            <a:pPr marL="342900" indent="-342900">
              <a:lnSpc>
                <a:spcPts val="2353"/>
              </a:lnSpc>
              <a:buFont typeface="Arial" panose="020B0604020202020204" pitchFamily="34" charset="0"/>
              <a:buChar char="•"/>
            </a:pPr>
            <a:r>
              <a:rPr lang="en-US" sz="1800" spc="0">
                <a:latin typeface="+mn-lt"/>
              </a:rPr>
              <a:t>Spring Boot automatically processes mounted volumes.</a:t>
            </a:r>
            <a:endParaRPr lang="en-US" sz="1800"/>
          </a:p>
        </p:txBody>
      </p:sp>
      <p:pic>
        <p:nvPicPr>
          <p:cNvPr id="6" name="Picture 5">
            <a:extLst>
              <a:ext uri="{FF2B5EF4-FFF2-40B4-BE49-F238E27FC236}">
                <a16:creationId xmlns:a16="http://schemas.microsoft.com/office/drawing/2014/main" id="{E51DBE4A-8869-9BB5-C296-F8EA69FDB72C}"/>
              </a:ext>
              <a:ext uri="{C183D7F6-B498-43B3-948B-1728B52AA6E4}">
                <adec:decorative xmlns:adec="http://schemas.microsoft.com/office/drawing/2017/decorative" val="1"/>
              </a:ext>
            </a:extLst>
          </p:cNvPr>
          <p:cNvPicPr>
            <a:picLocks noChangeAspect="1"/>
          </p:cNvPicPr>
          <p:nvPr/>
        </p:nvPicPr>
        <p:blipFill>
          <a:blip r:embed="rId3">
            <a:clrChange>
              <a:clrFrom>
                <a:srgbClr val="161B22"/>
              </a:clrFrom>
              <a:clrTo>
                <a:srgbClr val="161B22">
                  <a:alpha val="0"/>
                </a:srgbClr>
              </a:clrTo>
            </a:clrChange>
          </a:blip>
          <a:stretch>
            <a:fillRect/>
          </a:stretch>
        </p:blipFill>
        <p:spPr>
          <a:xfrm>
            <a:off x="685198" y="3972885"/>
            <a:ext cx="10821605" cy="1192029"/>
          </a:xfrm>
          <a:prstGeom prst="rect">
            <a:avLst/>
          </a:prstGeom>
        </p:spPr>
      </p:pic>
      <p:sp>
        <p:nvSpPr>
          <p:cNvPr id="9" name="Footer Placeholder 8">
            <a:extLst>
              <a:ext uri="{FF2B5EF4-FFF2-40B4-BE49-F238E27FC236}">
                <a16:creationId xmlns:a16="http://schemas.microsoft.com/office/drawing/2014/main" id="{B1713BA6-9BEE-3CD8-0C82-34C8872FA63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0" name="Slide Number Placeholder 9">
            <a:extLst>
              <a:ext uri="{FF2B5EF4-FFF2-40B4-BE49-F238E27FC236}">
                <a16:creationId xmlns:a16="http://schemas.microsoft.com/office/drawing/2014/main" id="{5FA95380-DE45-12A8-78CC-5D7B59F65476}"/>
              </a:ext>
            </a:extLst>
          </p:cNvPr>
          <p:cNvSpPr>
            <a:spLocks noGrp="1"/>
          </p:cNvSpPr>
          <p:nvPr>
            <p:ph type="sldNum" idx="10"/>
          </p:nvPr>
        </p:nvSpPr>
        <p:spPr/>
        <p:txBody>
          <a:bodyPr/>
          <a:lstStyle/>
          <a:p>
            <a:fld id="{3BD295A3-96FB-4E80-91AF-4225D266C57B}" type="slidenum">
              <a:rPr lang="en-US" smtClean="0">
                <a:solidFill>
                  <a:schemeClr val="tx1"/>
                </a:solidFill>
              </a:rPr>
              <a:t>6</a:t>
            </a:fld>
            <a:endParaRPr lang="en-US">
              <a:solidFill>
                <a:schemeClr val="tx1"/>
              </a:solidFill>
            </a:endParaRPr>
          </a:p>
        </p:txBody>
      </p:sp>
    </p:spTree>
    <p:extLst>
      <p:ext uri="{BB962C8B-B14F-4D97-AF65-F5344CB8AC3E}">
        <p14:creationId xmlns:p14="http://schemas.microsoft.com/office/powerpoint/2010/main" val="28530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600" fill="hold"/>
                                        <p:tgtEl>
                                          <p:spTgt spid="3">
                                            <p:txEl>
                                              <p:pRg st="0" end="0"/>
                                            </p:txEl>
                                          </p:spTgt>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nodeType="withEffect">
                                  <p:stCondLst>
                                    <p:cond delay="250"/>
                                  </p:stCondLst>
                                  <p:childTnLst>
                                    <p:animMotion origin="layout" path="M 0 0.04607 L 0 -3.7037E-6 " pathEditMode="relative" rAng="0" ptsTypes="AA">
                                      <p:cBhvr>
                                        <p:cTn id="17" dur="600" fill="hold"/>
                                        <p:tgtEl>
                                          <p:spTgt spid="6"/>
                                        </p:tgtEl>
                                        <p:attrNameLst>
                                          <p:attrName>ppt_x</p:attrName>
                                          <p:attrName>ppt_y</p:attrName>
                                        </p:attrNameLst>
                                      </p:cBhvr>
                                      <p:rCtr x="0" y="-2315"/>
                                    </p:animMotion>
                                  </p:childTnLst>
                                </p:cTn>
                              </p:par>
                              <p:par>
                                <p:cTn id="18" presetID="42" presetClass="path" presetSubtype="0" decel="100000" fill="hold" nodeType="withEffect">
                                  <p:stCondLst>
                                    <p:cond delay="250"/>
                                  </p:stCondLst>
                                  <p:childTnLst>
                                    <p:animMotion origin="layout" path="M 0 0.04607 L 0 -3.7037E-6 " pathEditMode="relative" rAng="0" ptsTypes="AA">
                                      <p:cBhvr>
                                        <p:cTn id="19" dur="600" fill="hold"/>
                                        <p:tgtEl>
                                          <p:spTgt spid="6"/>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1"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2" nodeType="withEffect">
                                  <p:stCondLst>
                                    <p:cond delay="250"/>
                                  </p:stCondLst>
                                  <p:childTnLst>
                                    <p:animMotion origin="layout" path="M 0 0.04607 L 0 -2.96296E-6 " pathEditMode="relative" rAng="0" ptsTypes="AA">
                                      <p:cBhvr>
                                        <p:cTn id="27" dur="600" fill="hold"/>
                                        <p:tgtEl>
                                          <p:spTgt spid="8"/>
                                        </p:tgtEl>
                                        <p:attrNameLst>
                                          <p:attrName>ppt_x</p:attrName>
                                          <p:attrName>ppt_y</p:attrName>
                                        </p:attrNameLst>
                                      </p:cBhvr>
                                      <p:rCtr x="0" y="-2315"/>
                                    </p:animMotion>
                                  </p:childTnLst>
                                </p:cTn>
                              </p:par>
                              <p:par>
                                <p:cTn id="28" presetID="42" presetClass="path" presetSubtype="0" decel="100000" fill="hold" grpId="3" nodeType="withEffect">
                                  <p:stCondLst>
                                    <p:cond delay="250"/>
                                  </p:stCondLst>
                                  <p:childTnLst>
                                    <p:animMotion origin="layout" path="M 0 0.04607 L 0 -2.96296E-6 " pathEditMode="relative" rAng="0" ptsTypes="AA">
                                      <p:cBhvr>
                                        <p:cTn id="29" dur="600" fill="hold"/>
                                        <p:tgtEl>
                                          <p:spTgt spid="8"/>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par>
                                <p:cTn id="42" presetID="42" presetClass="path" presetSubtype="0" decel="100000" fill="hold" grpId="1" nodeType="withEffect">
                                  <p:stCondLst>
                                    <p:cond delay="250"/>
                                  </p:stCondLst>
                                  <p:childTnLst>
                                    <p:animMotion origin="layout" path="M -1.25E-6 0.04607 L -1.25E-6 -1.85185E-6 " pathEditMode="relative" rAng="0" ptsTypes="AA">
                                      <p:cBhvr>
                                        <p:cTn id="43" dur="600" fill="hold"/>
                                        <p:tgtEl>
                                          <p:spTgt spid="4">
                                            <p:txEl>
                                              <p:pRg st="0" end="0"/>
                                            </p:txEl>
                                          </p:spTgt>
                                        </p:tgtEl>
                                        <p:attrNameLst>
                                          <p:attrName>ppt_x</p:attrName>
                                          <p:attrName>ppt_y</p:attrName>
                                        </p:attrNameLst>
                                      </p:cBhvr>
                                      <p:rCtr x="0" y="-2315"/>
                                    </p:animMotion>
                                  </p:childTnLst>
                                </p:cTn>
                              </p:par>
                              <p:par>
                                <p:cTn id="44" presetID="42" presetClass="path" presetSubtype="0" decel="100000" fill="hold" grpId="1" nodeType="withEffect">
                                  <p:stCondLst>
                                    <p:cond delay="250"/>
                                  </p:stCondLst>
                                  <p:childTnLst>
                                    <p:animMotion origin="layout" path="M -1.25E-6 0.04607 L -1.25E-6 -1.85185E-6 " pathEditMode="relative" rAng="0" ptsTypes="AA">
                                      <p:cBhvr>
                                        <p:cTn id="45" dur="600" fill="hold"/>
                                        <p:tgtEl>
                                          <p:spTgt spid="4">
                                            <p:txEl>
                                              <p:pRg st="1" end="1"/>
                                            </p:txEl>
                                          </p:spTgt>
                                        </p:tgtEl>
                                        <p:attrNameLst>
                                          <p:attrName>ppt_x</p:attrName>
                                          <p:attrName>ppt_y</p:attrName>
                                        </p:attrNameLst>
                                      </p:cBhvr>
                                      <p:rCtr x="0" y="-2315"/>
                                    </p:animMotion>
                                  </p:childTnLst>
                                </p:cTn>
                              </p:par>
                              <p:par>
                                <p:cTn id="46" presetID="42" presetClass="path" presetSubtype="0" decel="100000" fill="hold" grpId="1" nodeType="withEffect">
                                  <p:stCondLst>
                                    <p:cond delay="250"/>
                                  </p:stCondLst>
                                  <p:childTnLst>
                                    <p:animMotion origin="layout" path="M -1.25E-6 0.04607 L -1.25E-6 -1.85185E-6 " pathEditMode="relative" rAng="0" ptsTypes="AA">
                                      <p:cBhvr>
                                        <p:cTn id="47" dur="600" fill="hold"/>
                                        <p:tgtEl>
                                          <p:spTgt spid="4">
                                            <p:txEl>
                                              <p:pRg st="2" end="2"/>
                                            </p:txEl>
                                          </p:spTgt>
                                        </p:tgtEl>
                                        <p:attrNameLst>
                                          <p:attrName>ppt_x</p:attrName>
                                          <p:attrName>ppt_y</p:attrName>
                                        </p:attrNameLst>
                                      </p:cBhvr>
                                      <p:rCtr x="0" y="-2315"/>
                                    </p:animMotion>
                                  </p:childTnLst>
                                </p:cTn>
                              </p:par>
                              <p:par>
                                <p:cTn id="48" presetID="42" presetClass="path" presetSubtype="0" decel="100000" fill="hold" grpId="1" nodeType="withEffect">
                                  <p:stCondLst>
                                    <p:cond delay="250"/>
                                  </p:stCondLst>
                                  <p:childTnLst>
                                    <p:animMotion origin="layout" path="M -1.25E-6 0.04607 L -1.25E-6 -1.85185E-6 " pathEditMode="relative" rAng="0" ptsTypes="AA">
                                      <p:cBhvr>
                                        <p:cTn id="49" dur="600" fill="hold"/>
                                        <p:tgtEl>
                                          <p:spTgt spid="4">
                                            <p:txEl>
                                              <p:pRg st="3" end="3"/>
                                            </p:txEl>
                                          </p:spTgt>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3" grpId="0" build="p"/>
      <p:bldP spid="3" grpId="1" build="p"/>
      <p:bldP spid="4" grpId="0" build="p"/>
      <p:bldP spid="4"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7D39AF-F3EE-CB77-3D19-3F91B9688EDA}"/>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1241" r="29963"/>
          <a:stretch/>
        </p:blipFill>
        <p:spPr>
          <a:xfrm>
            <a:off x="11798" y="0"/>
            <a:ext cx="12184529" cy="6776635"/>
          </a:xfrm>
          <a:prstGeom prst="rect">
            <a:avLst/>
          </a:prstGeom>
        </p:spPr>
      </p:pic>
      <p:sp>
        <p:nvSpPr>
          <p:cNvPr id="55" name="Freeform: Shape 54">
            <a:extLst>
              <a:ext uri="{FF2B5EF4-FFF2-40B4-BE49-F238E27FC236}">
                <a16:creationId xmlns:a16="http://schemas.microsoft.com/office/drawing/2014/main" id="{F1FF64C2-BAD9-246B-8291-DC2F17A79863}"/>
              </a:ext>
            </a:extLst>
          </p:cNvPr>
          <p:cNvSpPr/>
          <p:nvPr/>
        </p:nvSpPr>
        <p:spPr>
          <a:xfrm>
            <a:off x="-10875" y="152397"/>
            <a:ext cx="9296392" cy="6705600"/>
          </a:xfrm>
          <a:custGeom>
            <a:avLst/>
            <a:gdLst>
              <a:gd name="connsiteX0" fmla="*/ 0 w 9296392"/>
              <a:gd name="connsiteY0" fmla="*/ 0 h 6705600"/>
              <a:gd name="connsiteX1" fmla="*/ 9296392 w 9296392"/>
              <a:gd name="connsiteY1" fmla="*/ 0 h 6705600"/>
              <a:gd name="connsiteX2" fmla="*/ 2570729 w 9296392"/>
              <a:gd name="connsiteY2" fmla="*/ 6705600 h 6705600"/>
              <a:gd name="connsiteX3" fmla="*/ 0 w 929639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9296392" h="6705600">
                <a:moveTo>
                  <a:pt x="0" y="0"/>
                </a:moveTo>
                <a:lnTo>
                  <a:pt x="9296392" y="0"/>
                </a:lnTo>
                <a:lnTo>
                  <a:pt x="2570729" y="6705600"/>
                </a:lnTo>
                <a:lnTo>
                  <a:pt x="0" y="6705600"/>
                </a:lnTo>
                <a:close/>
              </a:path>
            </a:pathLst>
          </a:custGeom>
          <a:gradFill flip="none" rotWithShape="1">
            <a:gsLst>
              <a:gs pos="56000">
                <a:srgbClr val="FFFFFF">
                  <a:alpha val="74000"/>
                </a:srgbClr>
              </a:gs>
              <a:gs pos="80000">
                <a:schemeClr val="bg1">
                  <a:alpha val="99000"/>
                </a:schemeClr>
              </a:gs>
              <a:gs pos="38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0" name="Freeform: Shape 59">
            <a:extLst>
              <a:ext uri="{FF2B5EF4-FFF2-40B4-BE49-F238E27FC236}">
                <a16:creationId xmlns:a16="http://schemas.microsoft.com/office/drawing/2014/main" id="{A4FFFD4D-61AC-0DFF-8E24-27264A504911}"/>
              </a:ext>
            </a:extLst>
          </p:cNvPr>
          <p:cNvSpPr/>
          <p:nvPr/>
        </p:nvSpPr>
        <p:spPr>
          <a:xfrm>
            <a:off x="1254145" y="3"/>
            <a:ext cx="5878982" cy="5861444"/>
          </a:xfrm>
          <a:custGeom>
            <a:avLst/>
            <a:gdLst>
              <a:gd name="connsiteX0" fmla="*/ 0 w 5878982"/>
              <a:gd name="connsiteY0" fmla="*/ 0 h 5861444"/>
              <a:gd name="connsiteX1" fmla="*/ 5878982 w 5878982"/>
              <a:gd name="connsiteY1" fmla="*/ 0 h 5861444"/>
              <a:gd name="connsiteX2" fmla="*/ 0 w 5878982"/>
              <a:gd name="connsiteY2" fmla="*/ 5861444 h 5861444"/>
            </a:gdLst>
            <a:ahLst/>
            <a:cxnLst>
              <a:cxn ang="0">
                <a:pos x="connsiteX0" y="connsiteY0"/>
              </a:cxn>
              <a:cxn ang="0">
                <a:pos x="connsiteX1" y="connsiteY1"/>
              </a:cxn>
              <a:cxn ang="0">
                <a:pos x="connsiteX2" y="connsiteY2"/>
              </a:cxn>
            </a:cxnLst>
            <a:rect l="l" t="t" r="r" b="b"/>
            <a:pathLst>
              <a:path w="5878982" h="5861444">
                <a:moveTo>
                  <a:pt x="0" y="0"/>
                </a:moveTo>
                <a:lnTo>
                  <a:pt x="5878982" y="0"/>
                </a:lnTo>
                <a:lnTo>
                  <a:pt x="0" y="5861444"/>
                </a:lnTo>
                <a:close/>
              </a:path>
            </a:pathLst>
          </a:custGeom>
          <a:gradFill flip="none" rotWithShape="1">
            <a:gsLst>
              <a:gs pos="67000">
                <a:schemeClr val="accent3">
                  <a:alpha val="76000"/>
                </a:schemeClr>
              </a:gs>
              <a:gs pos="0">
                <a:schemeClr val="accent4">
                  <a:alpha val="58000"/>
                </a:schemeClr>
              </a:gs>
              <a:gs pos="100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58" name="Freeform: Shape 57">
            <a:extLst>
              <a:ext uri="{FF2B5EF4-FFF2-40B4-BE49-F238E27FC236}">
                <a16:creationId xmlns:a16="http://schemas.microsoft.com/office/drawing/2014/main" id="{EDFD0776-0CB6-2836-AA73-EBDDBBA6C897}"/>
              </a:ext>
            </a:extLst>
          </p:cNvPr>
          <p:cNvSpPr/>
          <p:nvPr/>
        </p:nvSpPr>
        <p:spPr>
          <a:xfrm>
            <a:off x="1566972" y="2"/>
            <a:ext cx="5296279" cy="5280476"/>
          </a:xfrm>
          <a:custGeom>
            <a:avLst/>
            <a:gdLst>
              <a:gd name="connsiteX0" fmla="*/ 0 w 5296279"/>
              <a:gd name="connsiteY0" fmla="*/ 0 h 5280476"/>
              <a:gd name="connsiteX1" fmla="*/ 5296279 w 5296279"/>
              <a:gd name="connsiteY1" fmla="*/ 0 h 5280476"/>
              <a:gd name="connsiteX2" fmla="*/ 0 w 5296279"/>
              <a:gd name="connsiteY2" fmla="*/ 5280476 h 5280476"/>
            </a:gdLst>
            <a:ahLst/>
            <a:cxnLst>
              <a:cxn ang="0">
                <a:pos x="connsiteX0" y="connsiteY0"/>
              </a:cxn>
              <a:cxn ang="0">
                <a:pos x="connsiteX1" y="connsiteY1"/>
              </a:cxn>
              <a:cxn ang="0">
                <a:pos x="connsiteX2" y="connsiteY2"/>
              </a:cxn>
            </a:cxnLst>
            <a:rect l="l" t="t" r="r" b="b"/>
            <a:pathLst>
              <a:path w="5296279" h="5280476">
                <a:moveTo>
                  <a:pt x="0" y="0"/>
                </a:moveTo>
                <a:lnTo>
                  <a:pt x="5296279" y="0"/>
                </a:lnTo>
                <a:lnTo>
                  <a:pt x="0" y="528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85" name="Rectangle 84">
            <a:extLst>
              <a:ext uri="{FF2B5EF4-FFF2-40B4-BE49-F238E27FC236}">
                <a16:creationId xmlns:a16="http://schemas.microsoft.com/office/drawing/2014/main" id="{EE1463DC-10A4-6C4F-C4E5-E746589B16AD}"/>
              </a:ext>
            </a:extLst>
          </p:cNvPr>
          <p:cNvSpPr/>
          <p:nvPr/>
        </p:nvSpPr>
        <p:spPr>
          <a:xfrm>
            <a:off x="-10877" y="0"/>
            <a:ext cx="1587063" cy="52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4" name="Title 3">
            <a:extLst>
              <a:ext uri="{FF2B5EF4-FFF2-40B4-BE49-F238E27FC236}">
                <a16:creationId xmlns:a16="http://schemas.microsoft.com/office/drawing/2014/main" id="{C0CF2C6E-3D54-4BFA-A22C-36B91A96B013}"/>
              </a:ext>
            </a:extLst>
          </p:cNvPr>
          <p:cNvSpPr>
            <a:spLocks noGrp="1"/>
          </p:cNvSpPr>
          <p:nvPr>
            <p:ph type="title" idx="4294967295"/>
          </p:nvPr>
        </p:nvSpPr>
        <p:spPr>
          <a:xfrm>
            <a:off x="616212" y="1217132"/>
            <a:ext cx="3779358" cy="1371600"/>
          </a:xfrm>
        </p:spPr>
        <p:txBody>
          <a:bodyPr anchor="ctr"/>
          <a:lstStyle/>
          <a:p>
            <a:r>
              <a:rPr lang="en-US" sz="4000" b="1"/>
              <a:t>Demo 3</a:t>
            </a:r>
            <a:br>
              <a:rPr lang="en-US"/>
            </a:br>
            <a:r>
              <a:rPr lang="en-US" sz="3200">
                <a:solidFill>
                  <a:schemeClr val="bg2"/>
                </a:solidFill>
              </a:rPr>
              <a:t>Deploy backend API</a:t>
            </a:r>
          </a:p>
        </p:txBody>
      </p:sp>
      <p:grpSp>
        <p:nvGrpSpPr>
          <p:cNvPr id="8" name="Group 7">
            <a:extLst>
              <a:ext uri="{FF2B5EF4-FFF2-40B4-BE49-F238E27FC236}">
                <a16:creationId xmlns:a16="http://schemas.microsoft.com/office/drawing/2014/main" id="{8A324948-B333-360F-746C-DF45AEF3A1CC}"/>
              </a:ext>
            </a:extLst>
          </p:cNvPr>
          <p:cNvGrpSpPr/>
          <p:nvPr/>
        </p:nvGrpSpPr>
        <p:grpSpPr>
          <a:xfrm>
            <a:off x="6784848" y="2347276"/>
            <a:ext cx="4794609" cy="2163448"/>
            <a:chOff x="6999517" y="2490593"/>
            <a:chExt cx="4582883" cy="2163448"/>
          </a:xfrm>
        </p:grpSpPr>
        <p:grpSp>
          <p:nvGrpSpPr>
            <p:cNvPr id="7" name="Group 6">
              <a:extLst>
                <a:ext uri="{FF2B5EF4-FFF2-40B4-BE49-F238E27FC236}">
                  <a16:creationId xmlns:a16="http://schemas.microsoft.com/office/drawing/2014/main" id="{10FEA1B3-51CA-4D11-8BDC-9A705618635E}"/>
                </a:ext>
              </a:extLst>
            </p:cNvPr>
            <p:cNvGrpSpPr/>
            <p:nvPr/>
          </p:nvGrpSpPr>
          <p:grpSpPr>
            <a:xfrm>
              <a:off x="7010400" y="2490593"/>
              <a:ext cx="4572000" cy="929404"/>
              <a:chOff x="7010400" y="2490593"/>
              <a:chExt cx="4572000" cy="929404"/>
            </a:xfrm>
          </p:grpSpPr>
          <p:sp>
            <p:nvSpPr>
              <p:cNvPr id="34" name="Rectangle 33">
                <a:extLst>
                  <a:ext uri="{FF2B5EF4-FFF2-40B4-BE49-F238E27FC236}">
                    <a16:creationId xmlns:a16="http://schemas.microsoft.com/office/drawing/2014/main" id="{90DD4B6D-EC78-F678-6951-BD941EF97351}"/>
                  </a:ext>
                </a:extLst>
              </p:cNvPr>
              <p:cNvSpPr/>
              <p:nvPr/>
            </p:nvSpPr>
            <p:spPr bwMode="auto">
              <a:xfrm>
                <a:off x="7010400" y="2490593"/>
                <a:ext cx="4572000" cy="92940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3" name="Rectangle 32">
                <a:extLst>
                  <a:ext uri="{FF2B5EF4-FFF2-40B4-BE49-F238E27FC236}">
                    <a16:creationId xmlns:a16="http://schemas.microsoft.com/office/drawing/2014/main" id="{9742455B-4AD6-90C0-A565-651E40E3A35C}"/>
                  </a:ext>
                </a:extLst>
              </p:cNvPr>
              <p:cNvSpPr/>
              <p:nvPr/>
            </p:nvSpPr>
            <p:spPr>
              <a:xfrm>
                <a:off x="7189436" y="2755240"/>
                <a:ext cx="3636255"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etropolis"/>
                    <a:ea typeface="+mn-ea"/>
                    <a:cs typeface="Segoe UI" panose="020B0502040204020203" pitchFamily="34" charset="0"/>
                  </a:rPr>
                  <a:t>Deploy Catalog backend API</a:t>
                </a:r>
              </a:p>
            </p:txBody>
          </p:sp>
        </p:grpSp>
        <p:grpSp>
          <p:nvGrpSpPr>
            <p:cNvPr id="6" name="Group 5">
              <a:extLst>
                <a:ext uri="{FF2B5EF4-FFF2-40B4-BE49-F238E27FC236}">
                  <a16:creationId xmlns:a16="http://schemas.microsoft.com/office/drawing/2014/main" id="{8323D95F-5001-28D9-F7A9-9881C818C49B}"/>
                </a:ext>
              </a:extLst>
            </p:cNvPr>
            <p:cNvGrpSpPr/>
            <p:nvPr/>
          </p:nvGrpSpPr>
          <p:grpSpPr>
            <a:xfrm>
              <a:off x="6999517" y="3724637"/>
              <a:ext cx="4572000" cy="929404"/>
              <a:chOff x="6999517" y="3724637"/>
              <a:chExt cx="4572000" cy="929404"/>
            </a:xfrm>
          </p:grpSpPr>
          <p:sp>
            <p:nvSpPr>
              <p:cNvPr id="38" name="Rectangle 37">
                <a:extLst>
                  <a:ext uri="{FF2B5EF4-FFF2-40B4-BE49-F238E27FC236}">
                    <a16:creationId xmlns:a16="http://schemas.microsoft.com/office/drawing/2014/main" id="{9A4225D2-E21C-2D9F-6FAB-119905C74976}"/>
                  </a:ext>
                </a:extLst>
              </p:cNvPr>
              <p:cNvSpPr/>
              <p:nvPr/>
            </p:nvSpPr>
            <p:spPr bwMode="auto">
              <a:xfrm>
                <a:off x="6999517" y="3724637"/>
                <a:ext cx="4572000" cy="929404"/>
              </a:xfrm>
              <a:prstGeom prst="rect">
                <a:avLst/>
              </a:prstGeom>
              <a:solidFill>
                <a:schemeClr val="accent2">
                  <a:lumMod val="50000"/>
                </a:schemeClr>
              </a:solidFill>
              <a:ln w="31750" cap="rnd" cmpd="sng" algn="ctr">
                <a:gradFill flip="none" rotWithShape="1">
                  <a:gsLst>
                    <a:gs pos="0">
                      <a:schemeClr val="accent2"/>
                    </a:gs>
                    <a:gs pos="100000">
                      <a:schemeClr val="accent6"/>
                    </a:gs>
                  </a:gsLst>
                  <a:lin ang="2700000" scaled="0"/>
                  <a:tileRect/>
                </a:gra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060">
                        <a:srgbClr val="FFFFFF"/>
                      </a:gs>
                      <a:gs pos="55000">
                        <a:srgbClr val="FFFFFF"/>
                      </a:gs>
                    </a:gsLst>
                    <a:lin ang="5400000" scaled="1"/>
                  </a:gradFill>
                  <a:effectLst/>
                  <a:uLnTx/>
                  <a:uFillTx/>
                  <a:latin typeface="Metropolis" panose="00000500000000000000" pitchFamily="50" charset="0"/>
                  <a:ea typeface="+mn-ea"/>
                  <a:cs typeface="+mn-cs"/>
                </a:endParaRPr>
              </a:p>
            </p:txBody>
          </p:sp>
          <p:sp>
            <p:nvSpPr>
              <p:cNvPr id="37" name="Rectangle 36">
                <a:extLst>
                  <a:ext uri="{FF2B5EF4-FFF2-40B4-BE49-F238E27FC236}">
                    <a16:creationId xmlns:a16="http://schemas.microsoft.com/office/drawing/2014/main" id="{9FFCD48C-0E26-A87F-9C09-F55A0833A395}"/>
                  </a:ext>
                </a:extLst>
              </p:cNvPr>
              <p:cNvSpPr/>
              <p:nvPr/>
            </p:nvSpPr>
            <p:spPr>
              <a:xfrm>
                <a:off x="7189436" y="3989284"/>
                <a:ext cx="4259866" cy="400110"/>
              </a:xfrm>
              <a:prstGeom prst="rect">
                <a:avLst/>
              </a:prstGeom>
              <a:noFill/>
              <a:ln w="12700" cap="flat" cmpd="sng" algn="ctr">
                <a:noFill/>
                <a:prstDash val="solid"/>
                <a:miter lim="800000"/>
              </a:ln>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etropolis"/>
                    <a:ea typeface="+mn-ea"/>
                    <a:cs typeface="Segoe UI" panose="020B0502040204020203" pitchFamily="34" charset="0"/>
                  </a:rPr>
                  <a:t>Application Configuration Service</a:t>
                </a:r>
              </a:p>
            </p:txBody>
          </p:sp>
        </p:grpSp>
      </p:grpSp>
      <p:grpSp>
        <p:nvGrpSpPr>
          <p:cNvPr id="13" name="Google Shape;163;p17">
            <a:extLst>
              <a:ext uri="{FF2B5EF4-FFF2-40B4-BE49-F238E27FC236}">
                <a16:creationId xmlns:a16="http://schemas.microsoft.com/office/drawing/2014/main" id="{69EAE4BB-537F-7335-C39A-2F7C993F2284}"/>
              </a:ext>
            </a:extLst>
          </p:cNvPr>
          <p:cNvGrpSpPr/>
          <p:nvPr/>
        </p:nvGrpSpPr>
        <p:grpSpPr>
          <a:xfrm>
            <a:off x="616212" y="6287351"/>
            <a:ext cx="1936489" cy="365124"/>
            <a:chOff x="342906" y="-1290685"/>
            <a:chExt cx="1856560" cy="350055"/>
          </a:xfrm>
        </p:grpSpPr>
        <p:sp>
          <p:nvSpPr>
            <p:cNvPr id="14" name="Google Shape;164;p17">
              <a:extLst>
                <a:ext uri="{FF2B5EF4-FFF2-40B4-BE49-F238E27FC236}">
                  <a16:creationId xmlns:a16="http://schemas.microsoft.com/office/drawing/2014/main" id="{5E77321E-056F-DC15-7625-FF2FC47D3C8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5" name="Google Shape;165;p17">
              <a:extLst>
                <a:ext uri="{FF2B5EF4-FFF2-40B4-BE49-F238E27FC236}">
                  <a16:creationId xmlns:a16="http://schemas.microsoft.com/office/drawing/2014/main" id="{2A2C2F95-46FD-178E-9052-9F5BE3A4ED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6" name="Google Shape;166;p17">
              <a:extLst>
                <a:ext uri="{FF2B5EF4-FFF2-40B4-BE49-F238E27FC236}">
                  <a16:creationId xmlns:a16="http://schemas.microsoft.com/office/drawing/2014/main" id="{3351740C-FDAD-462D-641A-F06289C01DE0}"/>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7" name="Google Shape;167;p17">
              <a:extLst>
                <a:ext uri="{FF2B5EF4-FFF2-40B4-BE49-F238E27FC236}">
                  <a16:creationId xmlns:a16="http://schemas.microsoft.com/office/drawing/2014/main" id="{F89DD9CB-8739-CD0B-E31B-AE5CF494785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8" name="Google Shape;168;p17">
              <a:extLst>
                <a:ext uri="{FF2B5EF4-FFF2-40B4-BE49-F238E27FC236}">
                  <a16:creationId xmlns:a16="http://schemas.microsoft.com/office/drawing/2014/main" id="{38A1F8E5-B76E-92A5-4FA3-5255BCDD81A6}"/>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19" name="Google Shape;169;p17">
              <a:extLst>
                <a:ext uri="{FF2B5EF4-FFF2-40B4-BE49-F238E27FC236}">
                  <a16:creationId xmlns:a16="http://schemas.microsoft.com/office/drawing/2014/main" id="{9642B65E-C34B-53A1-4D99-216B149BC7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0" name="Google Shape;170;p17">
              <a:extLst>
                <a:ext uri="{FF2B5EF4-FFF2-40B4-BE49-F238E27FC236}">
                  <a16:creationId xmlns:a16="http://schemas.microsoft.com/office/drawing/2014/main" id="{756793B8-11FC-594A-C01A-FB07DD8479D2}"/>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4" name="Google Shape;171;p17">
              <a:extLst>
                <a:ext uri="{FF2B5EF4-FFF2-40B4-BE49-F238E27FC236}">
                  <a16:creationId xmlns:a16="http://schemas.microsoft.com/office/drawing/2014/main" id="{8FE108FA-6D36-0B91-CEE3-67B6C9542716}"/>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5" name="Google Shape;172;p17">
              <a:extLst>
                <a:ext uri="{FF2B5EF4-FFF2-40B4-BE49-F238E27FC236}">
                  <a16:creationId xmlns:a16="http://schemas.microsoft.com/office/drawing/2014/main" id="{C9FAA459-FA6E-489C-8A35-D36A3DC21CCC}"/>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6" name="Google Shape;173;p17">
              <a:extLst>
                <a:ext uri="{FF2B5EF4-FFF2-40B4-BE49-F238E27FC236}">
                  <a16:creationId xmlns:a16="http://schemas.microsoft.com/office/drawing/2014/main" id="{1403E023-8C01-8BB0-DED1-C7C724B42C01}"/>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7" name="Google Shape;174;p17">
              <a:extLst>
                <a:ext uri="{FF2B5EF4-FFF2-40B4-BE49-F238E27FC236}">
                  <a16:creationId xmlns:a16="http://schemas.microsoft.com/office/drawing/2014/main" id="{11707F05-1A72-08DC-43EB-B9F20ED87E57}"/>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8" name="Google Shape;175;p17">
              <a:extLst>
                <a:ext uri="{FF2B5EF4-FFF2-40B4-BE49-F238E27FC236}">
                  <a16:creationId xmlns:a16="http://schemas.microsoft.com/office/drawing/2014/main" id="{CCBA50AE-1141-2E3B-1E3E-5967654504E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sp>
          <p:nvSpPr>
            <p:cNvPr id="29" name="Google Shape;176;p17">
              <a:extLst>
                <a:ext uri="{FF2B5EF4-FFF2-40B4-BE49-F238E27FC236}">
                  <a16:creationId xmlns:a16="http://schemas.microsoft.com/office/drawing/2014/main" id="{3AA1D8C8-EBBA-7F37-7072-D6F668DD9BC7}"/>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88" b="0" i="0" u="none" strike="noStrike" kern="1200" cap="none" spc="0" normalizeH="0" baseline="0" noProof="0">
                <a:ln>
                  <a:noFill/>
                </a:ln>
                <a:solidFill>
                  <a:srgbClr val="717074"/>
                </a:solidFill>
                <a:effectLst/>
                <a:uLnTx/>
                <a:uFillTx/>
                <a:latin typeface="Metropolis" pitchFamily="2" charset="77"/>
                <a:ea typeface="+mn-ea"/>
                <a:cs typeface="+mn-cs"/>
              </a:endParaRPr>
            </a:p>
          </p:txBody>
        </p:sp>
      </p:grpSp>
      <p:pic>
        <p:nvPicPr>
          <p:cNvPr id="30" name="Gradient-colored box">
            <a:extLst>
              <a:ext uri="{FF2B5EF4-FFF2-40B4-BE49-F238E27FC236}">
                <a16:creationId xmlns:a16="http://schemas.microsoft.com/office/drawing/2014/main" id="{A177D74A-BA77-6B6E-AE2E-C8E7E17EA7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6766563"/>
            <a:ext cx="12192000" cy="95225"/>
          </a:xfrm>
          <a:prstGeom prst="rect">
            <a:avLst/>
          </a:prstGeom>
        </p:spPr>
      </p:pic>
      <p:sp>
        <p:nvSpPr>
          <p:cNvPr id="62" name="Slide Number Placeholder 61">
            <a:extLst>
              <a:ext uri="{FF2B5EF4-FFF2-40B4-BE49-F238E27FC236}">
                <a16:creationId xmlns:a16="http://schemas.microsoft.com/office/drawing/2014/main" id="{7A9FCCB4-D425-CD1C-C1AE-ADD674DBADBF}"/>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87" name="Footer Placeholder 86">
            <a:extLst>
              <a:ext uri="{FF2B5EF4-FFF2-40B4-BE49-F238E27FC236}">
                <a16:creationId xmlns:a16="http://schemas.microsoft.com/office/drawing/2014/main" id="{6A023F7F-5390-0FF4-03AC-5432FE67A1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152812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5E-6 0.04606 L 2.5E-6 3.33333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6.25E-7 0.04606 L 6.25E-7 0 " pathEditMode="relative" rAng="0" ptsTypes="AA">
                                      <p:cBhvr>
                                        <p:cTn id="14" dur="6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F25BD70D-AF9F-CA0D-ADD0-E51927A7B52F}"/>
              </a:ext>
            </a:extLst>
          </p:cNvPr>
          <p:cNvPicPr>
            <a:picLocks noChangeAspect="1"/>
          </p:cNvPicPr>
          <p:nvPr/>
        </p:nvPicPr>
        <p:blipFill rotWithShape="1">
          <a:blip r:embed="rId3">
            <a:extLst>
              <a:ext uri="{28A0092B-C50C-407E-A947-70E740481C1C}">
                <a14:useLocalDpi xmlns:a14="http://schemas.microsoft.com/office/drawing/2010/main" val="0"/>
              </a:ext>
            </a:extLst>
          </a:blip>
          <a:srcRect l="10321" r="15884" b="3351"/>
          <a:stretch/>
        </p:blipFill>
        <p:spPr>
          <a:xfrm>
            <a:off x="5200650" y="1888331"/>
            <a:ext cx="6991350" cy="4578350"/>
          </a:xfrm>
          <a:prstGeom prst="rect">
            <a:avLst/>
          </a:prstGeom>
        </p:spPr>
      </p:pic>
      <p:sp>
        <p:nvSpPr>
          <p:cNvPr id="4" name="Title 3">
            <a:extLst>
              <a:ext uri="{FF2B5EF4-FFF2-40B4-BE49-F238E27FC236}">
                <a16:creationId xmlns:a16="http://schemas.microsoft.com/office/drawing/2014/main" id="{5F9C930C-7CCC-184F-3B47-179B555E1D1A}"/>
              </a:ext>
            </a:extLst>
          </p:cNvPr>
          <p:cNvSpPr>
            <a:spLocks noGrp="1"/>
          </p:cNvSpPr>
          <p:nvPr>
            <p:ph type="title"/>
          </p:nvPr>
        </p:nvSpPr>
        <p:spPr/>
        <p:txBody>
          <a:bodyPr/>
          <a:lstStyle/>
          <a:p>
            <a:r>
              <a:rPr lang="en-US"/>
              <a:t>Application Configuration Service vs. Spring Cloud Config Server</a:t>
            </a:r>
          </a:p>
        </p:txBody>
      </p:sp>
      <p:sp>
        <p:nvSpPr>
          <p:cNvPr id="2" name="Text Placeholder 1">
            <a:extLst>
              <a:ext uri="{FF2B5EF4-FFF2-40B4-BE49-F238E27FC236}">
                <a16:creationId xmlns:a16="http://schemas.microsoft.com/office/drawing/2014/main" id="{4B2CBA8C-5CAD-0A73-0BFB-A3B88FCABA01}"/>
              </a:ext>
            </a:extLst>
          </p:cNvPr>
          <p:cNvSpPr>
            <a:spLocks noGrp="1"/>
          </p:cNvSpPr>
          <p:nvPr>
            <p:ph type="body" sz="quarter" idx="4294967295"/>
          </p:nvPr>
        </p:nvSpPr>
        <p:spPr>
          <a:xfrm>
            <a:off x="0" y="900113"/>
            <a:ext cx="10972800" cy="1976437"/>
          </a:xfrm>
        </p:spPr>
        <p:txBody>
          <a:bodyPr>
            <a:normAutofit/>
          </a:bodyPr>
          <a:lstStyle/>
          <a:p>
            <a:endParaRPr lang="en-US"/>
          </a:p>
          <a:p>
            <a:endParaRPr lang="en-US"/>
          </a:p>
        </p:txBody>
      </p:sp>
      <p:sp>
        <p:nvSpPr>
          <p:cNvPr id="3" name="Text Placeholder 2">
            <a:extLst>
              <a:ext uri="{FF2B5EF4-FFF2-40B4-BE49-F238E27FC236}">
                <a16:creationId xmlns:a16="http://schemas.microsoft.com/office/drawing/2014/main" id="{4A7C74D7-A838-6B5E-1E43-E277F727A6A2}"/>
              </a:ext>
            </a:extLst>
          </p:cNvPr>
          <p:cNvSpPr>
            <a:spLocks noGrp="1"/>
          </p:cNvSpPr>
          <p:nvPr>
            <p:ph type="body" sz="quarter" idx="4294967295"/>
          </p:nvPr>
        </p:nvSpPr>
        <p:spPr>
          <a:xfrm>
            <a:off x="609600" y="1593850"/>
            <a:ext cx="5346700" cy="4578350"/>
          </a:xfrm>
        </p:spPr>
        <p:txBody>
          <a:bodyPr>
            <a:normAutofit lnSpcReduction="10000"/>
          </a:bodyPr>
          <a:lstStyle/>
          <a:p>
            <a:pPr marL="342900" indent="-342900">
              <a:buFont typeface="Arial" panose="020B0604020202020204" pitchFamily="34" charset="0"/>
              <a:buChar char="•"/>
            </a:pPr>
            <a:r>
              <a:rPr lang="en-US"/>
              <a:t>Application Configuration Service preserves the behavior of the Spring Cloud Config Server.</a:t>
            </a:r>
          </a:p>
          <a:p>
            <a:pPr marL="342900" indent="-342900">
              <a:buFont typeface="Arial" panose="020B0604020202020204" pitchFamily="34" charset="0"/>
              <a:buChar char="•"/>
            </a:pPr>
            <a:r>
              <a:rPr lang="en-US"/>
              <a:t>Polyglot-friendly does not require any client library in the application code.</a:t>
            </a:r>
          </a:p>
          <a:p>
            <a:pPr marL="342900" indent="-342900">
              <a:buFont typeface="Arial" panose="020B0604020202020204" pitchFamily="34" charset="0"/>
              <a:buChar char="•"/>
            </a:pPr>
            <a:r>
              <a:rPr lang="en-US"/>
              <a:t>Spring Cloud Config is available on the Azure Spring Apps basic and standard tiers.</a:t>
            </a:r>
          </a:p>
          <a:p>
            <a:pPr marL="342900" indent="-342900">
              <a:buFont typeface="Arial" panose="020B0604020202020204" pitchFamily="34" charset="0"/>
              <a:buChar char="•"/>
            </a:pPr>
            <a:r>
              <a:rPr lang="en-US"/>
              <a:t>Application Configuration is only available on the enterprise tier. </a:t>
            </a:r>
          </a:p>
        </p:txBody>
      </p:sp>
      <p:sp>
        <p:nvSpPr>
          <p:cNvPr id="7" name="Footer Placeholder 6">
            <a:extLst>
              <a:ext uri="{FF2B5EF4-FFF2-40B4-BE49-F238E27FC236}">
                <a16:creationId xmlns:a16="http://schemas.microsoft.com/office/drawing/2014/main" id="{3D2400EC-87DD-A36E-637B-0A9BB3907A52}"/>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8" name="Slide Number Placeholder 7">
            <a:extLst>
              <a:ext uri="{FF2B5EF4-FFF2-40B4-BE49-F238E27FC236}">
                <a16:creationId xmlns:a16="http://schemas.microsoft.com/office/drawing/2014/main" id="{8E6D4896-AD41-AE00-440A-0D04E792ED09}"/>
              </a:ext>
            </a:extLst>
          </p:cNvPr>
          <p:cNvSpPr>
            <a:spLocks noGrp="1"/>
          </p:cNvSpPr>
          <p:nvPr>
            <p:ph type="sldNum" idx="10"/>
          </p:nvPr>
        </p:nvSpPr>
        <p:spPr/>
        <p:txBody>
          <a:bodyPr/>
          <a:lstStyle/>
          <a:p>
            <a:fld id="{3BD295A3-96FB-4E80-91AF-4225D266C57B}" type="slidenum">
              <a:rPr lang="en-US" smtClean="0">
                <a:solidFill>
                  <a:schemeClr val="tx1"/>
                </a:solidFill>
              </a:rPr>
              <a:t>8</a:t>
            </a:fld>
            <a:endParaRPr lang="en-US">
              <a:solidFill>
                <a:schemeClr val="tx1"/>
              </a:solidFill>
            </a:endParaRPr>
          </a:p>
        </p:txBody>
      </p:sp>
    </p:spTree>
    <p:extLst>
      <p:ext uri="{BB962C8B-B14F-4D97-AF65-F5344CB8AC3E}">
        <p14:creationId xmlns:p14="http://schemas.microsoft.com/office/powerpoint/2010/main" val="21333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768BDD-C8AE-CB1E-BF9D-4A78F48F6D9C}"/>
              </a:ext>
            </a:extLst>
          </p:cNvPr>
          <p:cNvSpPr>
            <a:spLocks noGrp="1"/>
          </p:cNvSpPr>
          <p:nvPr>
            <p:ph type="title"/>
          </p:nvPr>
        </p:nvSpPr>
        <p:spPr>
          <a:xfrm>
            <a:off x="609599" y="4334256"/>
            <a:ext cx="10972801" cy="1100458"/>
          </a:xfrm>
        </p:spPr>
        <p:txBody>
          <a:bodyPr anchor="b"/>
          <a:lstStyle/>
          <a:p>
            <a:r>
              <a:rPr lang="en-US" sz="5500"/>
              <a:t>Service registration &amp; discovery</a:t>
            </a:r>
          </a:p>
        </p:txBody>
      </p:sp>
      <p:sp>
        <p:nvSpPr>
          <p:cNvPr id="3" name="Arrow: Pentagon 2">
            <a:extLst>
              <a:ext uri="{FF2B5EF4-FFF2-40B4-BE49-F238E27FC236}">
                <a16:creationId xmlns:a16="http://schemas.microsoft.com/office/drawing/2014/main" id="{43E32B54-1195-DD74-B039-5FC69B6BBC5B}"/>
              </a:ext>
            </a:extLst>
          </p:cNvPr>
          <p:cNvSpPr/>
          <p:nvPr/>
        </p:nvSpPr>
        <p:spPr>
          <a:xfrm>
            <a:off x="10210800" y="5859117"/>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5 mins</a:t>
            </a:r>
          </a:p>
        </p:txBody>
      </p:sp>
      <p:sp>
        <p:nvSpPr>
          <p:cNvPr id="2" name="Slide Number Placeholder 1">
            <a:extLst>
              <a:ext uri="{FF2B5EF4-FFF2-40B4-BE49-F238E27FC236}">
                <a16:creationId xmlns:a16="http://schemas.microsoft.com/office/drawing/2014/main" id="{BF233D4A-1D11-5F1A-23C2-41D1A4BC8368}"/>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5" name="Footer Placeholder 4">
            <a:extLst>
              <a:ext uri="{FF2B5EF4-FFF2-40B4-BE49-F238E27FC236}">
                <a16:creationId xmlns:a16="http://schemas.microsoft.com/office/drawing/2014/main" id="{C063CAE9-FFCB-2C02-F7CA-58B24D570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7473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2130</Words>
  <Application>Microsoft Office PowerPoint</Application>
  <PresentationFormat>Widescreen</PresentationFormat>
  <Paragraphs>238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Metropolis</vt:lpstr>
      <vt:lpstr>Metropolis Light</vt:lpstr>
      <vt:lpstr>Office Theme</vt:lpstr>
      <vt:lpstr>Etcd is the source of truth for application configs and secrets</vt:lpstr>
      <vt:lpstr>Kubernetes ConfigMap and Secrets</vt:lpstr>
      <vt:lpstr>Spring Cloud Config Server vs. Kubernetes ConfigMap &amp; Secrets</vt:lpstr>
      <vt:lpstr>What if we can have all the pros of the Spring Cloud Configuration Server, ConfigMaps, and Secrets without the cons?  We can use the Application Configuration Service on Azure Spring Apps Enterprise </vt:lpstr>
      <vt:lpstr>Spring configuration in Git repos </vt:lpstr>
      <vt:lpstr>Spring configuration in Git repos</vt:lpstr>
      <vt:lpstr>Demo 3 Deploy backend API</vt:lpstr>
      <vt:lpstr>Application Configuration Service vs. Spring Cloud Config Server</vt:lpstr>
      <vt:lpstr>Service registration &amp; discovery</vt:lpstr>
      <vt:lpstr>Spring Cloud Service Registry</vt:lpstr>
      <vt:lpstr>Spring Cloud Load Balancer (client-side)</vt:lpstr>
      <vt:lpstr>Lab 3 Deploy end-to-end</vt:lpstr>
      <vt:lpstr>Managing secrets using Key Vault</vt:lpstr>
      <vt:lpstr>Zero Trust – Manage Secrets using Key Vault</vt:lpstr>
      <vt:lpstr>Managed Identities for Azure Resources</vt:lpstr>
      <vt:lpstr>Azure role-based access control (RBAC) </vt:lpstr>
      <vt:lpstr>Azure Key Vault</vt:lpstr>
      <vt:lpstr>Demo 4 Manage secrets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sudip gupta</dc:creator>
  <cp:lastModifiedBy>sudip gupta</cp:lastModifiedBy>
  <cp:revision>2</cp:revision>
  <dcterms:created xsi:type="dcterms:W3CDTF">2023-05-03T07:31:28Z</dcterms:created>
  <dcterms:modified xsi:type="dcterms:W3CDTF">2023-05-03T07:32:16Z</dcterms:modified>
</cp:coreProperties>
</file>